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57" r:id="rId16"/>
    <p:sldId id="271" r:id="rId17"/>
    <p:sldId id="272" r:id="rId18"/>
    <p:sldId id="273" r:id="rId19"/>
    <p:sldId id="278" r:id="rId20"/>
    <p:sldId id="280" r:id="rId21"/>
    <p:sldId id="279" r:id="rId22"/>
    <p:sldId id="274" r:id="rId23"/>
    <p:sldId id="275" r:id="rId24"/>
    <p:sldId id="276" r:id="rId25"/>
    <p:sldId id="27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00"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303CEC-A8FD-40BB-BE9F-7F5B095F5141}" type="datetimeFigureOut">
              <a:rPr lang="en-US"/>
              <a:pPr>
                <a:defRPr/>
              </a:pPr>
              <a:t>10/14/2013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9DD8E0-6E5F-4B5A-B185-6DE14D8108C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D922A9-F0DD-4901-A3C3-0EC11943DB85}" type="datetimeFigureOut">
              <a:rPr lang="en-US"/>
              <a:pPr>
                <a:defRPr/>
              </a:pPr>
              <a:t>10/14/2013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AB0795-BFF6-49FE-9469-C80F4BD1E2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599E45-A4B8-4340-95A9-C9EEA0B194EA}" type="datetimeFigureOut">
              <a:rPr lang="en-US"/>
              <a:pPr>
                <a:defRPr/>
              </a:pPr>
              <a:t>10/14/2013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A7A3DF-C522-491A-B570-290BAE92CB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24BAFD-BB2C-4D97-BD5F-CABC5584EC1B}" type="datetimeFigureOut">
              <a:rPr lang="en-US"/>
              <a:pPr>
                <a:defRPr/>
              </a:pPr>
              <a:t>10/14/2013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770D52-CF43-4F09-AF96-28DBE59780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3D36CC-F552-4ECE-9431-C7D36C8CBA18}" type="datetimeFigureOut">
              <a:rPr lang="en-US"/>
              <a:pPr>
                <a:defRPr/>
              </a:pPr>
              <a:t>10/14/2013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BB31BD-F528-4043-8B77-9A1D63AD3C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4E4CDF-FD98-433E-A5AA-225594D3FA1A}" type="datetimeFigureOut">
              <a:rPr lang="en-US"/>
              <a:pPr>
                <a:defRPr/>
              </a:pPr>
              <a:t>10/14/2013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267AA4-458D-42E2-8FB5-D02389A0BA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7CE87D-82F8-4A2C-A78D-5AE6A75FD8DF}" type="datetimeFigureOut">
              <a:rPr lang="en-US"/>
              <a:pPr>
                <a:defRPr/>
              </a:pPr>
              <a:t>10/14/2013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4C8FA9-CF30-4D26-80A7-E665B5BBF0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60FAA15-8079-4C54-85C4-944EC5736C42}" type="datetimeFigureOut">
              <a:rPr lang="en-US"/>
              <a:pPr>
                <a:defRPr/>
              </a:pPr>
              <a:t>10/14/2013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118425-9A39-4104-8113-ABD59F24E6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6C8327-079B-413C-A1A7-0DD3A99ACACB}" type="datetimeFigureOut">
              <a:rPr lang="en-US"/>
              <a:pPr>
                <a:defRPr/>
              </a:pPr>
              <a:t>10/14/2013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7476D0-990A-4B61-826A-2E873B84BA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75A27C-5AA7-44FC-992C-18023A50E620}" type="datetimeFigureOut">
              <a:rPr lang="en-US"/>
              <a:pPr>
                <a:defRPr/>
              </a:pPr>
              <a:t>10/14/2013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7C699D-CD10-44ED-BEA3-23056C5841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D2DADC-4DBC-4EEF-A0BC-D1CC048717CD}" type="datetimeFigureOut">
              <a:rPr lang="en-US"/>
              <a:pPr>
                <a:defRPr/>
              </a:pPr>
              <a:t>10/14/2013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5C39E4-93A8-4B51-97F1-CB083F8886B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B4FA1E0-20BE-4C01-AC14-AC0FC855CDD7}" type="datetimeFigureOut">
              <a:rPr lang="en-US"/>
              <a:pPr>
                <a:defRPr/>
              </a:pPr>
              <a:t>10/14/2013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BD69CE1-B4ED-4BA0-A717-057F4FB311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US" smtClean="0"/>
              <a:t>THE WRITING PROCESS</a:t>
            </a:r>
          </a:p>
        </p:txBody>
      </p:sp>
      <p:sp>
        <p:nvSpPr>
          <p:cNvPr id="3" name="Subtitle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r>
              <a:rPr lang="en-US" dirty="0" smtClean="0"/>
              <a:t>FOCUS: IDEAS, ORGANIZATION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IDEAS: Cause &amp; Effect Diagrams</a:t>
            </a:r>
          </a:p>
        </p:txBody>
      </p:sp>
      <p:pic>
        <p:nvPicPr>
          <p:cNvPr id="22530" name="Picture 2" descr="http://img.docstoccdn.com/thumb/orig/43299359.png"/>
          <p:cNvPicPr>
            <a:picLocks noChangeAspect="1" noChangeArrowheads="1"/>
          </p:cNvPicPr>
          <p:nvPr/>
        </p:nvPicPr>
        <p:blipFill>
          <a:blip r:embed="rId2"/>
          <a:srcRect/>
          <a:stretch>
            <a:fillRect/>
          </a:stretch>
        </p:blipFill>
        <p:spPr bwMode="auto">
          <a:xfrm>
            <a:off x="173038" y="1346200"/>
            <a:ext cx="4800600" cy="3708400"/>
          </a:xfrm>
          <a:prstGeom prst="rect">
            <a:avLst/>
          </a:prstGeom>
          <a:noFill/>
          <a:ln w="9525">
            <a:noFill/>
            <a:miter lim="800000"/>
            <a:headEnd/>
            <a:tailEnd/>
          </a:ln>
        </p:spPr>
      </p:pic>
      <p:pic>
        <p:nvPicPr>
          <p:cNvPr id="22531" name="Picture 4" descr="http://documentation.statsoft.com/STATISTICAHelp/Process/Images/Fishb1.gif"/>
          <p:cNvPicPr>
            <a:picLocks noChangeAspect="1" noChangeArrowheads="1"/>
          </p:cNvPicPr>
          <p:nvPr/>
        </p:nvPicPr>
        <p:blipFill>
          <a:blip r:embed="rId3"/>
          <a:srcRect/>
          <a:stretch>
            <a:fillRect/>
          </a:stretch>
        </p:blipFill>
        <p:spPr bwMode="auto">
          <a:xfrm>
            <a:off x="5008563" y="3200400"/>
            <a:ext cx="3640137" cy="2971800"/>
          </a:xfrm>
          <a:prstGeom prst="rect">
            <a:avLst/>
          </a:prstGeom>
          <a:noFill/>
          <a:ln w="9525">
            <a:noFill/>
            <a:miter lim="800000"/>
            <a:headEnd/>
            <a:tailEnd/>
          </a:ln>
        </p:spPr>
      </p:pic>
      <p:pic>
        <p:nvPicPr>
          <p:cNvPr id="22532" name="Picture 2" descr="http://www.phd2published.com/wp-content/uploads/2012/03/bright-idea.jpg"/>
          <p:cNvPicPr>
            <a:picLocks noChangeAspect="1" noChangeArrowheads="1"/>
          </p:cNvPicPr>
          <p:nvPr/>
        </p:nvPicPr>
        <p:blipFill>
          <a:blip r:embed="rId4"/>
          <a:srcRect/>
          <a:stretch>
            <a:fillRect/>
          </a:stretch>
        </p:blipFill>
        <p:spPr bwMode="auto">
          <a:xfrm>
            <a:off x="304800" y="381000"/>
            <a:ext cx="609600" cy="609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5Ws and H Chart</a:t>
            </a:r>
          </a:p>
        </p:txBody>
      </p:sp>
      <p:pic>
        <p:nvPicPr>
          <p:cNvPr id="23554" name="Picture 2" descr="http://www.enchantedlearning.com/graphicorganizers/5ws/gifs/circles5small.GIF"/>
          <p:cNvPicPr>
            <a:picLocks noChangeAspect="1" noChangeArrowheads="1"/>
          </p:cNvPicPr>
          <p:nvPr/>
        </p:nvPicPr>
        <p:blipFill>
          <a:blip r:embed="rId2"/>
          <a:srcRect/>
          <a:stretch>
            <a:fillRect/>
          </a:stretch>
        </p:blipFill>
        <p:spPr bwMode="auto">
          <a:xfrm>
            <a:off x="914400" y="1752600"/>
            <a:ext cx="2370138" cy="2286000"/>
          </a:xfrm>
          <a:prstGeom prst="rect">
            <a:avLst/>
          </a:prstGeom>
          <a:noFill/>
          <a:ln w="9525">
            <a:noFill/>
            <a:miter lim="800000"/>
            <a:headEnd/>
            <a:tailEnd/>
          </a:ln>
        </p:spPr>
      </p:pic>
      <p:pic>
        <p:nvPicPr>
          <p:cNvPr id="23555" name="Picture 4" descr="https://encrypted-tbn1.gstatic.com/images?q=tbn:ANd9GcRS4OFa1T_je4rbDNZx6YFakEumis-mFDAafCIdbkyzQgMjUU0z"/>
          <p:cNvPicPr>
            <a:picLocks noChangeAspect="1" noChangeArrowheads="1"/>
          </p:cNvPicPr>
          <p:nvPr/>
        </p:nvPicPr>
        <p:blipFill>
          <a:blip r:embed="rId3"/>
          <a:srcRect/>
          <a:stretch>
            <a:fillRect/>
          </a:stretch>
        </p:blipFill>
        <p:spPr bwMode="auto">
          <a:xfrm>
            <a:off x="4648200" y="1352550"/>
            <a:ext cx="4267200" cy="3086100"/>
          </a:xfrm>
          <a:prstGeom prst="rect">
            <a:avLst/>
          </a:prstGeom>
          <a:noFill/>
          <a:ln w="9525">
            <a:noFill/>
            <a:miter lim="800000"/>
            <a:headEnd/>
            <a:tailEnd/>
          </a:ln>
        </p:spPr>
      </p:pic>
      <p:pic>
        <p:nvPicPr>
          <p:cNvPr id="23556" name="Picture 6" descr="http://www.enchantedlearning.com/graphicorganizers/star/gifs/storystar.GIF"/>
          <p:cNvPicPr>
            <a:picLocks noChangeAspect="1" noChangeArrowheads="1"/>
          </p:cNvPicPr>
          <p:nvPr/>
        </p:nvPicPr>
        <p:blipFill>
          <a:blip r:embed="rId4"/>
          <a:srcRect/>
          <a:stretch>
            <a:fillRect/>
          </a:stretch>
        </p:blipFill>
        <p:spPr bwMode="auto">
          <a:xfrm>
            <a:off x="3048000" y="4191000"/>
            <a:ext cx="2579688" cy="2286000"/>
          </a:xfrm>
          <a:prstGeom prst="rect">
            <a:avLst/>
          </a:prstGeom>
          <a:noFill/>
          <a:ln w="9525">
            <a:noFill/>
            <a:miter lim="800000"/>
            <a:headEnd/>
            <a:tailEnd/>
          </a:ln>
        </p:spPr>
      </p:pic>
      <p:pic>
        <p:nvPicPr>
          <p:cNvPr id="23557" name="Picture 2" descr="http://www.phd2published.com/wp-content/uploads/2012/03/bright-idea.jpg"/>
          <p:cNvPicPr>
            <a:picLocks noChangeAspect="1" noChangeArrowheads="1"/>
          </p:cNvPicPr>
          <p:nvPr/>
        </p:nvPicPr>
        <p:blipFill>
          <a:blip r:embed="rId5"/>
          <a:srcRect/>
          <a:stretch>
            <a:fillRect/>
          </a:stretch>
        </p:blipFill>
        <p:spPr bwMode="auto">
          <a:xfrm>
            <a:off x="533400" y="76200"/>
            <a:ext cx="1447800" cy="1447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IDEAS: Timeline &amp; </a:t>
            </a:r>
            <a:br>
              <a:rPr lang="en-US" dirty="0" smtClean="0"/>
            </a:br>
            <a:r>
              <a:rPr lang="en-US" dirty="0" smtClean="0"/>
              <a:t>Sequential Order Chart</a:t>
            </a:r>
            <a:endParaRPr lang="en-US" dirty="0"/>
          </a:p>
        </p:txBody>
      </p:sp>
      <p:pic>
        <p:nvPicPr>
          <p:cNvPr id="24578" name="Picture 2" descr="http://1.bp.blogspot.com/-3tn_x_9gsiM/UMMr_ePjoII/AAAAAAAAAVQ/XLOO1b5PTZA/s1600/sequencing.jpg"/>
          <p:cNvPicPr>
            <a:picLocks noChangeAspect="1" noChangeArrowheads="1"/>
          </p:cNvPicPr>
          <p:nvPr/>
        </p:nvPicPr>
        <p:blipFill>
          <a:blip r:embed="rId2"/>
          <a:srcRect/>
          <a:stretch>
            <a:fillRect/>
          </a:stretch>
        </p:blipFill>
        <p:spPr bwMode="auto">
          <a:xfrm>
            <a:off x="6019800" y="1524000"/>
            <a:ext cx="3200400" cy="4267200"/>
          </a:xfrm>
          <a:prstGeom prst="rect">
            <a:avLst/>
          </a:prstGeom>
          <a:noFill/>
          <a:ln w="9525">
            <a:noFill/>
            <a:miter lim="800000"/>
            <a:headEnd/>
            <a:tailEnd/>
          </a:ln>
        </p:spPr>
      </p:pic>
      <p:pic>
        <p:nvPicPr>
          <p:cNvPr id="24579" name="Picture 4" descr="http://notebookingfairy.com/wp-content/uploads/2011/08/timeline-notebooking-page-thumb3.jpg"/>
          <p:cNvPicPr>
            <a:picLocks noChangeAspect="1" noChangeArrowheads="1"/>
          </p:cNvPicPr>
          <p:nvPr/>
        </p:nvPicPr>
        <p:blipFill>
          <a:blip r:embed="rId3"/>
          <a:srcRect/>
          <a:stretch>
            <a:fillRect/>
          </a:stretch>
        </p:blipFill>
        <p:spPr bwMode="auto">
          <a:xfrm>
            <a:off x="76200" y="1676400"/>
            <a:ext cx="5486400" cy="3562350"/>
          </a:xfrm>
          <a:prstGeom prst="rect">
            <a:avLst/>
          </a:prstGeom>
          <a:noFill/>
          <a:ln w="9525">
            <a:noFill/>
            <a:miter lim="800000"/>
            <a:headEnd/>
            <a:tailEnd/>
          </a:ln>
        </p:spPr>
      </p:pic>
      <p:pic>
        <p:nvPicPr>
          <p:cNvPr id="24580" name="Picture 2" descr="http://www.phd2published.com/wp-content/uploads/2012/03/bright-idea.jpg"/>
          <p:cNvPicPr>
            <a:picLocks noChangeAspect="1" noChangeArrowheads="1"/>
          </p:cNvPicPr>
          <p:nvPr/>
        </p:nvPicPr>
        <p:blipFill>
          <a:blip r:embed="rId4"/>
          <a:srcRect/>
          <a:stretch>
            <a:fillRect/>
          </a:stretch>
        </p:blipFill>
        <p:spPr bwMode="auto">
          <a:xfrm>
            <a:off x="533400" y="76200"/>
            <a:ext cx="1447800" cy="1447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IDEAS: Sensory Detail Chart</a:t>
            </a:r>
          </a:p>
        </p:txBody>
      </p:sp>
      <p:pic>
        <p:nvPicPr>
          <p:cNvPr id="25602" name="Picture 2" descr="http://www.emcp.com/product_catalog/school/litLink/Grade09/U02-05sensibilities/go_sens.gif"/>
          <p:cNvPicPr>
            <a:picLocks noChangeAspect="1" noChangeArrowheads="1"/>
          </p:cNvPicPr>
          <p:nvPr/>
        </p:nvPicPr>
        <p:blipFill>
          <a:blip r:embed="rId2"/>
          <a:srcRect/>
          <a:stretch>
            <a:fillRect/>
          </a:stretch>
        </p:blipFill>
        <p:spPr bwMode="auto">
          <a:xfrm>
            <a:off x="6346825" y="4114800"/>
            <a:ext cx="1914525" cy="1447800"/>
          </a:xfrm>
          <a:prstGeom prst="rect">
            <a:avLst/>
          </a:prstGeom>
          <a:noFill/>
          <a:ln w="9525">
            <a:noFill/>
            <a:miter lim="800000"/>
            <a:headEnd/>
            <a:tailEnd/>
          </a:ln>
        </p:spPr>
      </p:pic>
      <p:pic>
        <p:nvPicPr>
          <p:cNvPr id="25603" name="Picture 4" descr="https://encrypted-tbn3.gstatic.com/images?q=tbn:ANd9GcR3QBn-fZtiYG9jaqZ6KQPLPmdYQBc_2VEw1Eut721MJfo_aSxg"/>
          <p:cNvPicPr>
            <a:picLocks noChangeAspect="1" noChangeArrowheads="1"/>
          </p:cNvPicPr>
          <p:nvPr/>
        </p:nvPicPr>
        <p:blipFill>
          <a:blip r:embed="rId3"/>
          <a:srcRect/>
          <a:stretch>
            <a:fillRect/>
          </a:stretch>
        </p:blipFill>
        <p:spPr bwMode="auto">
          <a:xfrm>
            <a:off x="5867400" y="1524000"/>
            <a:ext cx="2390775" cy="1914525"/>
          </a:xfrm>
          <a:prstGeom prst="rect">
            <a:avLst/>
          </a:prstGeom>
          <a:noFill/>
          <a:ln w="9525">
            <a:noFill/>
            <a:miter lim="800000"/>
            <a:headEnd/>
            <a:tailEnd/>
          </a:ln>
        </p:spPr>
      </p:pic>
      <p:pic>
        <p:nvPicPr>
          <p:cNvPr id="25604" name="Picture 6" descr="http://img.docstoccdn.com/thumb/orig/9871582.png"/>
          <p:cNvPicPr>
            <a:picLocks noChangeAspect="1" noChangeArrowheads="1"/>
          </p:cNvPicPr>
          <p:nvPr/>
        </p:nvPicPr>
        <p:blipFill>
          <a:blip r:embed="rId4"/>
          <a:srcRect/>
          <a:stretch>
            <a:fillRect/>
          </a:stretch>
        </p:blipFill>
        <p:spPr bwMode="auto">
          <a:xfrm>
            <a:off x="49213" y="1509713"/>
            <a:ext cx="5818187" cy="4495800"/>
          </a:xfrm>
          <a:prstGeom prst="rect">
            <a:avLst/>
          </a:prstGeom>
          <a:noFill/>
          <a:ln w="9525">
            <a:noFill/>
            <a:miter lim="800000"/>
            <a:headEnd/>
            <a:tailEnd/>
          </a:ln>
        </p:spPr>
      </p:pic>
      <p:pic>
        <p:nvPicPr>
          <p:cNvPr id="25605" name="Picture 2" descr="http://www.phd2published.com/wp-content/uploads/2012/03/bright-idea.jpg"/>
          <p:cNvPicPr>
            <a:picLocks noChangeAspect="1" noChangeArrowheads="1"/>
          </p:cNvPicPr>
          <p:nvPr/>
        </p:nvPicPr>
        <p:blipFill>
          <a:blip r:embed="rId5"/>
          <a:srcRect/>
          <a:stretch>
            <a:fillRect/>
          </a:stretch>
        </p:blipFill>
        <p:spPr bwMode="auto">
          <a:xfrm>
            <a:off x="533400" y="76200"/>
            <a:ext cx="914400" cy="914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IDEAS: Plot Diagram</a:t>
            </a:r>
          </a:p>
        </p:txBody>
      </p:sp>
      <p:pic>
        <p:nvPicPr>
          <p:cNvPr id="26626" name="Picture 2" descr="http://1.bp.blogspot.com/-R8HVSGmStXQ/TWf69wXVFTI/AAAAAAAAAB0/ZHfopETZs8Y/s1600/plot+diagram.png"/>
          <p:cNvPicPr>
            <a:picLocks noChangeAspect="1" noChangeArrowheads="1"/>
          </p:cNvPicPr>
          <p:nvPr/>
        </p:nvPicPr>
        <p:blipFill>
          <a:blip r:embed="rId2"/>
          <a:srcRect/>
          <a:stretch>
            <a:fillRect/>
          </a:stretch>
        </p:blipFill>
        <p:spPr bwMode="auto">
          <a:xfrm>
            <a:off x="609600" y="1371600"/>
            <a:ext cx="8001000" cy="5105400"/>
          </a:xfrm>
          <a:prstGeom prst="rect">
            <a:avLst/>
          </a:prstGeom>
          <a:noFill/>
          <a:ln w="9525">
            <a:noFill/>
            <a:miter lim="800000"/>
            <a:headEnd/>
            <a:tailEnd/>
          </a:ln>
        </p:spPr>
      </p:pic>
      <p:pic>
        <p:nvPicPr>
          <p:cNvPr id="26627" name="Picture 2" descr="http://www.phd2published.com/wp-content/uploads/2012/03/bright-idea.jpg"/>
          <p:cNvPicPr>
            <a:picLocks noChangeAspect="1" noChangeArrowheads="1"/>
          </p:cNvPicPr>
          <p:nvPr/>
        </p:nvPicPr>
        <p:blipFill>
          <a:blip r:embed="rId3"/>
          <a:srcRect/>
          <a:stretch>
            <a:fillRect/>
          </a:stretch>
        </p:blipFill>
        <p:spPr bwMode="auto">
          <a:xfrm>
            <a:off x="533400" y="76200"/>
            <a:ext cx="1447800" cy="1447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2 - ORGANIZATION:</a:t>
            </a:r>
            <a:br>
              <a:rPr lang="en-US" dirty="0" smtClean="0"/>
            </a:br>
            <a:r>
              <a:rPr lang="en-US" dirty="0" smtClean="0"/>
              <a:t>What is an Essay Outline?</a:t>
            </a:r>
            <a:endParaRPr lang="en-US" dirty="0"/>
          </a:p>
        </p:txBody>
      </p:sp>
      <p:sp>
        <p:nvSpPr>
          <p:cNvPr id="3" name="Content Placeholder 2"/>
          <p:cNvSpPr>
            <a:spLocks noGrp="1"/>
          </p:cNvSpPr>
          <p:nvPr>
            <p:ph idx="1"/>
          </p:nvPr>
        </p:nvSpPr>
        <p:spPr>
          <a:xfrm>
            <a:off x="350838" y="1600200"/>
            <a:ext cx="8564562" cy="1143000"/>
          </a:xfrm>
        </p:spPr>
        <p:txBody>
          <a:bodyPr rtlCol="0">
            <a:normAutofit fontScale="77500" lnSpcReduction="20000"/>
          </a:bodyPr>
          <a:lstStyle/>
          <a:p>
            <a:pPr fontAlgn="auto">
              <a:spcAft>
                <a:spcPts val="0"/>
              </a:spcAft>
              <a:buFont typeface="Arial" panose="020B0604020202020204" pitchFamily="34" charset="0"/>
              <a:buChar char="•"/>
              <a:defRPr/>
            </a:pPr>
            <a:r>
              <a:rPr lang="en-US" dirty="0" smtClean="0"/>
              <a:t>Outlines are how we ORGANIZE our IDEAS.</a:t>
            </a:r>
          </a:p>
          <a:p>
            <a:pPr fontAlgn="auto">
              <a:spcAft>
                <a:spcPts val="0"/>
              </a:spcAft>
              <a:buFont typeface="Arial" panose="020B0604020202020204" pitchFamily="34" charset="0"/>
              <a:buChar char="•"/>
              <a:defRPr/>
            </a:pPr>
            <a:r>
              <a:rPr lang="en-US" dirty="0" smtClean="0"/>
              <a:t>If we use them effectively, we will organize a nice, orderly information “sandwich”: </a:t>
            </a:r>
          </a:p>
          <a:p>
            <a:pPr fontAlgn="auto">
              <a:spcAft>
                <a:spcPts val="0"/>
              </a:spcAft>
              <a:buFont typeface="Arial" panose="020B0604020202020204" pitchFamily="34" charset="0"/>
              <a:buChar char="•"/>
              <a:defRPr/>
            </a:pPr>
            <a:endParaRPr lang="en-US" dirty="0"/>
          </a:p>
        </p:txBody>
      </p:sp>
      <p:pic>
        <p:nvPicPr>
          <p:cNvPr id="27651" name="Picture 2" descr="http://mapsandmemories.edublogs.org/files/2012/01/sandwich-graphic-organizer-2826xad.jpg"/>
          <p:cNvPicPr>
            <a:picLocks noChangeAspect="1" noChangeArrowheads="1"/>
          </p:cNvPicPr>
          <p:nvPr/>
        </p:nvPicPr>
        <p:blipFill>
          <a:blip r:embed="rId2"/>
          <a:srcRect/>
          <a:stretch>
            <a:fillRect/>
          </a:stretch>
        </p:blipFill>
        <p:spPr bwMode="auto">
          <a:xfrm>
            <a:off x="3276600" y="2809875"/>
            <a:ext cx="3333750" cy="3105150"/>
          </a:xfrm>
          <a:prstGeom prst="rect">
            <a:avLst/>
          </a:prstGeom>
          <a:noFill/>
          <a:ln w="9525">
            <a:noFill/>
            <a:miter lim="800000"/>
            <a:headEnd/>
            <a:tailEnd/>
          </a:ln>
        </p:spPr>
      </p:pic>
      <p:pic>
        <p:nvPicPr>
          <p:cNvPr id="27652" name="Picture 2" descr="https://encrypted-tbn3.gstatic.com/images?q=tbn:ANd9GcQDMC0LPA9C4HIf1cxExhb4dCpZSPtxFp5rLPBUOZ55dO1JO4Z6O8vfC8Kh"/>
          <p:cNvPicPr>
            <a:picLocks noChangeAspect="1" noChangeArrowheads="1"/>
          </p:cNvPicPr>
          <p:nvPr/>
        </p:nvPicPr>
        <p:blipFill>
          <a:blip r:embed="rId3"/>
          <a:srcRect/>
          <a:stretch>
            <a:fillRect/>
          </a:stretch>
        </p:blipFill>
        <p:spPr bwMode="auto">
          <a:xfrm>
            <a:off x="155575" y="381000"/>
            <a:ext cx="1520825" cy="8509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Why is outlining important?</a:t>
            </a:r>
          </a:p>
        </p:txBody>
      </p:sp>
      <p:sp>
        <p:nvSpPr>
          <p:cNvPr id="4" name="Text Placeholder 3"/>
          <p:cNvSpPr>
            <a:spLocks noGrp="1"/>
          </p:cNvSpPr>
          <p:nvPr>
            <p:ph type="body" idx="1"/>
          </p:nvPr>
        </p:nvSpPr>
        <p:spPr>
          <a:xfrm>
            <a:off x="457200" y="1295400"/>
            <a:ext cx="4040188" cy="879475"/>
          </a:xfrm>
        </p:spPr>
        <p:txBody>
          <a:bodyPr rtlCol="0">
            <a:normAutofit fontScale="85000" lnSpcReduction="20000"/>
          </a:bodyPr>
          <a:lstStyle/>
          <a:p>
            <a:pPr fontAlgn="auto">
              <a:spcAft>
                <a:spcPts val="0"/>
              </a:spcAft>
              <a:buFont typeface="Arial" panose="020B0604020202020204" pitchFamily="34" charset="0"/>
              <a:buNone/>
              <a:defRPr/>
            </a:pPr>
            <a:r>
              <a:rPr lang="en-US" dirty="0" smtClean="0"/>
              <a:t>Outlines keep your ideas in order…help you remove what should be removed…</a:t>
            </a:r>
            <a:endParaRPr lang="en-US" dirty="0"/>
          </a:p>
        </p:txBody>
      </p:sp>
      <p:sp>
        <p:nvSpPr>
          <p:cNvPr id="28675" name="Content Placeholder 4"/>
          <p:cNvSpPr>
            <a:spLocks noGrp="1"/>
          </p:cNvSpPr>
          <p:nvPr>
            <p:ph sz="half" idx="2"/>
          </p:nvPr>
        </p:nvSpPr>
        <p:spPr/>
        <p:txBody>
          <a:bodyPr/>
          <a:lstStyle/>
          <a:p>
            <a:pPr marL="0" indent="0">
              <a:buFont typeface="Arial" charset="0"/>
              <a:buNone/>
            </a:pPr>
            <a:r>
              <a:rPr lang="en-US" smtClean="0"/>
              <a:t>… and help you avoid putting things in that should be out…</a:t>
            </a:r>
          </a:p>
        </p:txBody>
      </p:sp>
      <p:sp>
        <p:nvSpPr>
          <p:cNvPr id="6" name="Text Placeholder 5"/>
          <p:cNvSpPr>
            <a:spLocks noGrp="1"/>
          </p:cNvSpPr>
          <p:nvPr>
            <p:ph type="body" sz="quarter" idx="3"/>
          </p:nvPr>
        </p:nvSpPr>
        <p:spPr/>
        <p:txBody>
          <a:bodyPr rtlCol="0">
            <a:normAutofit fontScale="92500" lnSpcReduction="20000"/>
          </a:bodyPr>
          <a:lstStyle/>
          <a:p>
            <a:pPr fontAlgn="auto">
              <a:spcAft>
                <a:spcPts val="0"/>
              </a:spcAft>
              <a:buFont typeface="Arial" panose="020B0604020202020204" pitchFamily="34" charset="0"/>
              <a:buNone/>
              <a:defRPr/>
            </a:pPr>
            <a:r>
              <a:rPr lang="en-US" dirty="0" smtClean="0"/>
              <a:t>Outlines make conveying your ideas to your reader…</a:t>
            </a:r>
            <a:endParaRPr lang="en-US" dirty="0"/>
          </a:p>
        </p:txBody>
      </p:sp>
      <p:sp>
        <p:nvSpPr>
          <p:cNvPr id="28677" name="Content Placeholder 6"/>
          <p:cNvSpPr>
            <a:spLocks noGrp="1"/>
          </p:cNvSpPr>
          <p:nvPr>
            <p:ph sz="quarter" idx="4"/>
          </p:nvPr>
        </p:nvSpPr>
        <p:spPr/>
        <p:txBody>
          <a:bodyPr/>
          <a:lstStyle/>
          <a:p>
            <a:pPr marL="0" indent="0">
              <a:buFont typeface="Arial" charset="0"/>
              <a:buNone/>
            </a:pPr>
            <a:r>
              <a:rPr lang="en-US" smtClean="0"/>
              <a:t>…easy for your reader to take in and digest!</a:t>
            </a:r>
          </a:p>
        </p:txBody>
      </p:sp>
      <p:pic>
        <p:nvPicPr>
          <p:cNvPr id="28678" name="Picture 4" descr="http://polarbee.typepad.com/weblog/images/2007/10/14/p1060308.jpg"/>
          <p:cNvPicPr>
            <a:picLocks noChangeAspect="1" noChangeArrowheads="1"/>
          </p:cNvPicPr>
          <p:nvPr/>
        </p:nvPicPr>
        <p:blipFill>
          <a:blip r:embed="rId2"/>
          <a:srcRect/>
          <a:stretch>
            <a:fillRect/>
          </a:stretch>
        </p:blipFill>
        <p:spPr bwMode="auto">
          <a:xfrm>
            <a:off x="533400" y="2971800"/>
            <a:ext cx="3810000" cy="2857500"/>
          </a:xfrm>
          <a:prstGeom prst="rect">
            <a:avLst/>
          </a:prstGeom>
          <a:noFill/>
          <a:ln w="9525">
            <a:noFill/>
            <a:miter lim="800000"/>
            <a:headEnd/>
            <a:tailEnd/>
          </a:ln>
        </p:spPr>
      </p:pic>
      <p:pic>
        <p:nvPicPr>
          <p:cNvPr id="28679" name="Picture 6" descr="http://4.bp.blogspot.com/_5n9NBqMdoyQ/TUbaaI7HGFI/AAAAAAAAADI/2VaLar1HGGY/s1600/pmkathe%2B2.JPG"/>
          <p:cNvPicPr>
            <a:picLocks noChangeAspect="1" noChangeArrowheads="1"/>
          </p:cNvPicPr>
          <p:nvPr/>
        </p:nvPicPr>
        <p:blipFill>
          <a:blip r:embed="rId3"/>
          <a:srcRect/>
          <a:stretch>
            <a:fillRect/>
          </a:stretch>
        </p:blipFill>
        <p:spPr bwMode="auto">
          <a:xfrm>
            <a:off x="4946650" y="3429000"/>
            <a:ext cx="3429000" cy="2286000"/>
          </a:xfrm>
          <a:prstGeom prst="rect">
            <a:avLst/>
          </a:prstGeom>
          <a:noFill/>
          <a:ln w="9525">
            <a:noFill/>
            <a:miter lim="800000"/>
            <a:headEnd/>
            <a:tailEnd/>
          </a:ln>
        </p:spPr>
      </p:pic>
      <p:pic>
        <p:nvPicPr>
          <p:cNvPr id="28680" name="Picture 2" descr="http://mapsandmemories.edublogs.org/files/2012/01/sandwich-graphic-organizer-2826xad.jpg"/>
          <p:cNvPicPr>
            <a:picLocks noChangeAspect="1" noChangeArrowheads="1"/>
          </p:cNvPicPr>
          <p:nvPr/>
        </p:nvPicPr>
        <p:blipFill>
          <a:blip r:embed="rId4"/>
          <a:srcRect/>
          <a:stretch>
            <a:fillRect/>
          </a:stretch>
        </p:blipFill>
        <p:spPr bwMode="auto">
          <a:xfrm>
            <a:off x="152400" y="228600"/>
            <a:ext cx="1066800" cy="9937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Need another metaphor?</a:t>
            </a:r>
          </a:p>
        </p:txBody>
      </p:sp>
      <p:sp>
        <p:nvSpPr>
          <p:cNvPr id="4" name="Content Placeholder 3"/>
          <p:cNvSpPr>
            <a:spLocks noGrp="1"/>
          </p:cNvSpPr>
          <p:nvPr>
            <p:ph sz="half" idx="1"/>
          </p:nvPr>
        </p:nvSpPr>
        <p:spPr/>
        <p:txBody>
          <a:bodyPr rtlCol="0">
            <a:normAutofit/>
          </a:bodyPr>
          <a:lstStyle/>
          <a:p>
            <a:pPr fontAlgn="auto">
              <a:spcAft>
                <a:spcPts val="0"/>
              </a:spcAft>
              <a:buFont typeface="Arial" panose="020B0604020202020204" pitchFamily="34" charset="0"/>
              <a:buChar char="•"/>
              <a:defRPr/>
            </a:pPr>
            <a:r>
              <a:rPr lang="en-US" dirty="0" smtClean="0"/>
              <a:t>Outlines give structure to your writing just as a skeleton gives structure to your body.</a:t>
            </a:r>
          </a:p>
          <a:p>
            <a:pPr marL="0" indent="0" fontAlgn="auto">
              <a:spcAft>
                <a:spcPts val="0"/>
              </a:spcAft>
              <a:buFont typeface="Arial" panose="020B0604020202020204" pitchFamily="34" charset="0"/>
              <a:buNone/>
              <a:defRPr/>
            </a:pPr>
            <a:endParaRPr lang="en-US" dirty="0"/>
          </a:p>
        </p:txBody>
      </p:sp>
      <p:sp>
        <p:nvSpPr>
          <p:cNvPr id="29699" name="Content Placeholder 4"/>
          <p:cNvSpPr>
            <a:spLocks noGrp="1"/>
          </p:cNvSpPr>
          <p:nvPr>
            <p:ph sz="half" idx="2"/>
          </p:nvPr>
        </p:nvSpPr>
        <p:spPr>
          <a:xfrm>
            <a:off x="4648200" y="3810000"/>
            <a:ext cx="4267200" cy="2895600"/>
          </a:xfrm>
        </p:spPr>
        <p:txBody>
          <a:bodyPr/>
          <a:lstStyle/>
          <a:p>
            <a:pPr marL="0" indent="0">
              <a:buFont typeface="Arial" charset="0"/>
              <a:buNone/>
            </a:pPr>
            <a:r>
              <a:rPr lang="en-US" smtClean="0"/>
              <a:t>Imagine your body without a skeleton when you imagine creating an essay without an outline!</a:t>
            </a:r>
          </a:p>
        </p:txBody>
      </p:sp>
      <p:pic>
        <p:nvPicPr>
          <p:cNvPr id="29700" name="Picture 2" descr="http://norulesnoshame.files.wordpress.com/2009/09/skeleton.jpg"/>
          <p:cNvPicPr>
            <a:picLocks noChangeAspect="1" noChangeArrowheads="1"/>
          </p:cNvPicPr>
          <p:nvPr/>
        </p:nvPicPr>
        <p:blipFill>
          <a:blip r:embed="rId2"/>
          <a:srcRect/>
          <a:stretch>
            <a:fillRect/>
          </a:stretch>
        </p:blipFill>
        <p:spPr bwMode="auto">
          <a:xfrm>
            <a:off x="914400" y="3581400"/>
            <a:ext cx="2627313" cy="2627313"/>
          </a:xfrm>
          <a:prstGeom prst="rect">
            <a:avLst/>
          </a:prstGeom>
          <a:noFill/>
          <a:ln w="9525">
            <a:noFill/>
            <a:miter lim="800000"/>
            <a:headEnd/>
            <a:tailEnd/>
          </a:ln>
        </p:spPr>
      </p:pic>
      <p:pic>
        <p:nvPicPr>
          <p:cNvPr id="29701" name="Picture 2" descr="http://www.theepochtimes.com/n3/eet-content/uploads/2013/08/blob-fish.jpg"/>
          <p:cNvPicPr>
            <a:picLocks noChangeAspect="1" noChangeArrowheads="1"/>
          </p:cNvPicPr>
          <p:nvPr/>
        </p:nvPicPr>
        <p:blipFill>
          <a:blip r:embed="rId3"/>
          <a:srcRect/>
          <a:stretch>
            <a:fillRect/>
          </a:stretch>
        </p:blipFill>
        <p:spPr bwMode="auto">
          <a:xfrm>
            <a:off x="5451475" y="1752600"/>
            <a:ext cx="2833688" cy="1728788"/>
          </a:xfrm>
          <a:prstGeom prst="rect">
            <a:avLst/>
          </a:prstGeom>
          <a:noFill/>
          <a:ln w="9525">
            <a:noFill/>
            <a:miter lim="800000"/>
            <a:headEnd/>
            <a:tailEnd/>
          </a:ln>
        </p:spPr>
      </p:pic>
      <p:pic>
        <p:nvPicPr>
          <p:cNvPr id="29702" name="Picture 2" descr="http://mapsandmemories.edublogs.org/files/2012/01/sandwich-graphic-organizer-2826xad.jpg"/>
          <p:cNvPicPr>
            <a:picLocks noChangeAspect="1" noChangeArrowheads="1"/>
          </p:cNvPicPr>
          <p:nvPr/>
        </p:nvPicPr>
        <p:blipFill>
          <a:blip r:embed="rId4"/>
          <a:srcRect/>
          <a:stretch>
            <a:fillRect/>
          </a:stretch>
        </p:blipFill>
        <p:spPr bwMode="auto">
          <a:xfrm>
            <a:off x="381000" y="261938"/>
            <a:ext cx="1066800" cy="9937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990600" y="0"/>
            <a:ext cx="7696200" cy="1143000"/>
          </a:xfrm>
        </p:spPr>
        <p:txBody>
          <a:bodyPr/>
          <a:lstStyle/>
          <a:p>
            <a:r>
              <a:rPr lang="en-US" smtClean="0"/>
              <a:t>What does an outline look like?</a:t>
            </a:r>
          </a:p>
        </p:txBody>
      </p:sp>
      <p:sp>
        <p:nvSpPr>
          <p:cNvPr id="5" name="Content Placeholder 4"/>
          <p:cNvSpPr>
            <a:spLocks noGrp="1"/>
          </p:cNvSpPr>
          <p:nvPr>
            <p:ph idx="1"/>
          </p:nvPr>
        </p:nvSpPr>
        <p:spPr>
          <a:xfrm>
            <a:off x="2514600" y="762000"/>
            <a:ext cx="4648200" cy="5599113"/>
          </a:xfrm>
        </p:spPr>
        <p:txBody>
          <a:bodyPr>
            <a:normAutofit/>
          </a:bodyPr>
          <a:lstStyle/>
          <a:p>
            <a:pPr>
              <a:lnSpc>
                <a:spcPct val="80000"/>
              </a:lnSpc>
            </a:pPr>
            <a:r>
              <a:rPr lang="en-US" sz="1200" smtClean="0"/>
              <a:t>I. </a:t>
            </a:r>
            <a:r>
              <a:rPr lang="en-US" sz="1200" b="1" smtClean="0"/>
              <a:t>Introduction</a:t>
            </a:r>
          </a:p>
          <a:p>
            <a:pPr marL="971550" lvl="1" indent="-514350">
              <a:lnSpc>
                <a:spcPct val="80000"/>
              </a:lnSpc>
              <a:buFont typeface="Calibri" pitchFamily="34" charset="0"/>
              <a:buAutoNum type="alphaUcPeriod"/>
            </a:pPr>
            <a:r>
              <a:rPr lang="en-US" sz="1200" smtClean="0"/>
              <a:t>“Hook” sentence</a:t>
            </a:r>
          </a:p>
          <a:p>
            <a:pPr marL="971550" lvl="1" indent="-514350">
              <a:lnSpc>
                <a:spcPct val="80000"/>
              </a:lnSpc>
              <a:buFont typeface="Calibri" pitchFamily="34" charset="0"/>
              <a:buAutoNum type="alphaUcPeriod"/>
            </a:pPr>
            <a:r>
              <a:rPr lang="en-US" sz="1200" b="1" smtClean="0"/>
              <a:t>Thesis statement – topics 1, 2, 3</a:t>
            </a:r>
          </a:p>
          <a:p>
            <a:pPr marL="971550" lvl="1" indent="-514350">
              <a:lnSpc>
                <a:spcPct val="80000"/>
              </a:lnSpc>
              <a:buFont typeface="Calibri" pitchFamily="34" charset="0"/>
              <a:buAutoNum type="alphaUcPeriod"/>
            </a:pPr>
            <a:r>
              <a:rPr lang="en-US" sz="1200" smtClean="0"/>
              <a:t>Transition</a:t>
            </a:r>
          </a:p>
          <a:p>
            <a:pPr>
              <a:lnSpc>
                <a:spcPct val="80000"/>
              </a:lnSpc>
            </a:pPr>
            <a:r>
              <a:rPr lang="en-US" sz="1200" b="1" smtClean="0"/>
              <a:t>II. Body Paragraph - Topic 1</a:t>
            </a:r>
          </a:p>
          <a:p>
            <a:pPr marL="971550" lvl="1" indent="-514350">
              <a:lnSpc>
                <a:spcPct val="80000"/>
              </a:lnSpc>
              <a:buFont typeface="Calibri" pitchFamily="34" charset="0"/>
              <a:buAutoNum type="alphaUcPeriod"/>
            </a:pPr>
            <a:r>
              <a:rPr lang="en-US" sz="1200" smtClean="0"/>
              <a:t>Topic </a:t>
            </a:r>
          </a:p>
          <a:p>
            <a:pPr marL="971550" lvl="1" indent="-514350">
              <a:lnSpc>
                <a:spcPct val="80000"/>
              </a:lnSpc>
              <a:buFont typeface="Calibri" pitchFamily="34" charset="0"/>
              <a:buAutoNum type="alphaUcPeriod"/>
            </a:pPr>
            <a:r>
              <a:rPr lang="en-US" sz="1200" smtClean="0"/>
              <a:t>Fact </a:t>
            </a:r>
          </a:p>
          <a:p>
            <a:pPr marL="1371600" lvl="2" indent="-514350">
              <a:lnSpc>
                <a:spcPct val="80000"/>
              </a:lnSpc>
              <a:buFont typeface="Calibri" pitchFamily="34" charset="0"/>
              <a:buAutoNum type="arabicPeriod"/>
            </a:pPr>
            <a:r>
              <a:rPr lang="en-US" sz="1200" smtClean="0"/>
              <a:t>Supporting Detail 1</a:t>
            </a:r>
          </a:p>
          <a:p>
            <a:pPr marL="1371600" lvl="2" indent="-514350">
              <a:lnSpc>
                <a:spcPct val="80000"/>
              </a:lnSpc>
              <a:buFont typeface="Calibri" pitchFamily="34" charset="0"/>
              <a:buAutoNum type="arabicPeriod"/>
            </a:pPr>
            <a:r>
              <a:rPr lang="en-US" sz="1200" smtClean="0"/>
              <a:t>Supporting Detail 2</a:t>
            </a:r>
          </a:p>
          <a:p>
            <a:pPr marL="971550" lvl="1" indent="-514350">
              <a:lnSpc>
                <a:spcPct val="80000"/>
              </a:lnSpc>
              <a:buFont typeface="Calibri" pitchFamily="34" charset="0"/>
              <a:buAutoNum type="alphaUcPeriod"/>
            </a:pPr>
            <a:r>
              <a:rPr lang="en-US" sz="1200" smtClean="0"/>
              <a:t>Reason – Supporting Detail</a:t>
            </a:r>
          </a:p>
          <a:p>
            <a:pPr marL="971550" lvl="1" indent="-514350">
              <a:lnSpc>
                <a:spcPct val="80000"/>
              </a:lnSpc>
              <a:buFont typeface="Calibri" pitchFamily="34" charset="0"/>
              <a:buAutoNum type="alphaUcPeriod"/>
            </a:pPr>
            <a:r>
              <a:rPr lang="en-US" sz="1200" smtClean="0"/>
              <a:t>Example – Supporting Detail</a:t>
            </a:r>
          </a:p>
          <a:p>
            <a:pPr marL="971550" lvl="1" indent="-514350">
              <a:lnSpc>
                <a:spcPct val="80000"/>
              </a:lnSpc>
              <a:buFont typeface="Calibri" pitchFamily="34" charset="0"/>
              <a:buAutoNum type="alphaUcPeriod"/>
            </a:pPr>
            <a:r>
              <a:rPr lang="en-US" sz="1200" smtClean="0"/>
              <a:t>Detail – Supporting Detail</a:t>
            </a:r>
          </a:p>
          <a:p>
            <a:pPr marL="971550" lvl="1" indent="-514350">
              <a:lnSpc>
                <a:spcPct val="80000"/>
              </a:lnSpc>
              <a:buFont typeface="Calibri" pitchFamily="34" charset="0"/>
              <a:buAutoNum type="alphaUcPeriod"/>
            </a:pPr>
            <a:r>
              <a:rPr lang="en-US" sz="1200" smtClean="0"/>
              <a:t>Transition</a:t>
            </a:r>
          </a:p>
          <a:p>
            <a:pPr>
              <a:lnSpc>
                <a:spcPct val="80000"/>
              </a:lnSpc>
            </a:pPr>
            <a:r>
              <a:rPr lang="en-US" sz="1200" b="1" smtClean="0"/>
              <a:t>III. Body Paragraph – Topic 2</a:t>
            </a:r>
          </a:p>
          <a:p>
            <a:pPr marL="971550" lvl="1" indent="-514350">
              <a:lnSpc>
                <a:spcPct val="80000"/>
              </a:lnSpc>
              <a:buFont typeface="Calibri" pitchFamily="34" charset="0"/>
              <a:buAutoNum type="alphaUcPeriod"/>
            </a:pPr>
            <a:r>
              <a:rPr lang="en-US" sz="1200" smtClean="0"/>
              <a:t>Topic</a:t>
            </a:r>
          </a:p>
          <a:p>
            <a:pPr marL="971550" lvl="1" indent="-514350">
              <a:lnSpc>
                <a:spcPct val="80000"/>
              </a:lnSpc>
              <a:buFont typeface="Calibri" pitchFamily="34" charset="0"/>
              <a:buAutoNum type="alphaUcPeriod"/>
            </a:pPr>
            <a:r>
              <a:rPr lang="en-US" sz="1200" smtClean="0"/>
              <a:t>Fact</a:t>
            </a:r>
          </a:p>
          <a:p>
            <a:pPr marL="971550" lvl="1" indent="-514350">
              <a:lnSpc>
                <a:spcPct val="80000"/>
              </a:lnSpc>
              <a:buFont typeface="Calibri" pitchFamily="34" charset="0"/>
              <a:buAutoNum type="alphaUcPeriod"/>
            </a:pPr>
            <a:r>
              <a:rPr lang="en-US" sz="1200" smtClean="0"/>
              <a:t>Reason</a:t>
            </a:r>
          </a:p>
          <a:p>
            <a:pPr marL="1371600" lvl="2" indent="-514350">
              <a:lnSpc>
                <a:spcPct val="80000"/>
              </a:lnSpc>
              <a:buFont typeface="Calibri" pitchFamily="34" charset="0"/>
              <a:buAutoNum type="arabicParenR"/>
            </a:pPr>
            <a:r>
              <a:rPr lang="en-US" sz="1200" smtClean="0"/>
              <a:t>Supporting detail 1</a:t>
            </a:r>
          </a:p>
          <a:p>
            <a:pPr marL="1371600" lvl="2" indent="-514350">
              <a:lnSpc>
                <a:spcPct val="80000"/>
              </a:lnSpc>
              <a:buFont typeface="Calibri" pitchFamily="34" charset="0"/>
              <a:buAutoNum type="arabicParenR"/>
            </a:pPr>
            <a:r>
              <a:rPr lang="en-US" sz="1200" smtClean="0"/>
              <a:t>Supporting detail 2</a:t>
            </a:r>
          </a:p>
          <a:p>
            <a:pPr marL="971550" lvl="1" indent="-514350">
              <a:lnSpc>
                <a:spcPct val="80000"/>
              </a:lnSpc>
              <a:buFont typeface="Calibri" pitchFamily="34" charset="0"/>
              <a:buAutoNum type="alphaUcPeriod"/>
            </a:pPr>
            <a:r>
              <a:rPr lang="en-US" sz="1200" smtClean="0"/>
              <a:t>Example</a:t>
            </a:r>
          </a:p>
          <a:p>
            <a:pPr marL="971550" lvl="1" indent="-514350">
              <a:lnSpc>
                <a:spcPct val="80000"/>
              </a:lnSpc>
              <a:buFont typeface="Calibri" pitchFamily="34" charset="0"/>
              <a:buAutoNum type="alphaUcPeriod"/>
            </a:pPr>
            <a:r>
              <a:rPr lang="en-US" sz="1200" smtClean="0"/>
              <a:t>Detail</a:t>
            </a:r>
          </a:p>
          <a:p>
            <a:pPr marL="971550" lvl="1" indent="-514350">
              <a:lnSpc>
                <a:spcPct val="80000"/>
              </a:lnSpc>
              <a:buFont typeface="Calibri" pitchFamily="34" charset="0"/>
              <a:buAutoNum type="alphaUcPeriod"/>
            </a:pPr>
            <a:r>
              <a:rPr lang="en-US" sz="1200" smtClean="0"/>
              <a:t>Transition</a:t>
            </a:r>
          </a:p>
          <a:p>
            <a:pPr>
              <a:lnSpc>
                <a:spcPct val="80000"/>
              </a:lnSpc>
            </a:pPr>
            <a:r>
              <a:rPr lang="en-US" sz="1200" b="1" smtClean="0"/>
              <a:t>IV. Body Paragraph - Topic 3</a:t>
            </a:r>
          </a:p>
          <a:p>
            <a:pPr marL="971550" lvl="1" indent="-514350">
              <a:lnSpc>
                <a:spcPct val="80000"/>
              </a:lnSpc>
              <a:buFont typeface="Calibri" pitchFamily="34" charset="0"/>
              <a:buAutoNum type="alphaLcParenR"/>
            </a:pPr>
            <a:r>
              <a:rPr lang="en-US" sz="1200" smtClean="0"/>
              <a:t>Topic</a:t>
            </a:r>
          </a:p>
          <a:p>
            <a:pPr marL="971550" lvl="1" indent="-514350">
              <a:lnSpc>
                <a:spcPct val="80000"/>
              </a:lnSpc>
              <a:buFont typeface="Calibri" pitchFamily="34" charset="0"/>
              <a:buAutoNum type="alphaLcParenR"/>
            </a:pPr>
            <a:r>
              <a:rPr lang="en-US" sz="1200" smtClean="0"/>
              <a:t>Fact</a:t>
            </a:r>
          </a:p>
          <a:p>
            <a:pPr marL="971550" lvl="1" indent="-514350">
              <a:lnSpc>
                <a:spcPct val="80000"/>
              </a:lnSpc>
              <a:buFont typeface="Calibri" pitchFamily="34" charset="0"/>
              <a:buAutoNum type="alphaLcParenR"/>
            </a:pPr>
            <a:r>
              <a:rPr lang="en-US" sz="1200" smtClean="0"/>
              <a:t>Reason</a:t>
            </a:r>
          </a:p>
          <a:p>
            <a:pPr marL="971550" lvl="1" indent="-514350">
              <a:lnSpc>
                <a:spcPct val="80000"/>
              </a:lnSpc>
              <a:buFont typeface="Calibri" pitchFamily="34" charset="0"/>
              <a:buAutoNum type="alphaLcParenR"/>
            </a:pPr>
            <a:r>
              <a:rPr lang="en-US" sz="1200" smtClean="0"/>
              <a:t>Detail</a:t>
            </a:r>
          </a:p>
          <a:p>
            <a:pPr marL="1371600" lvl="2" indent="-514350">
              <a:lnSpc>
                <a:spcPct val="80000"/>
              </a:lnSpc>
              <a:buFont typeface="Calibri" pitchFamily="34" charset="0"/>
              <a:buAutoNum type="alphaLcParenR"/>
            </a:pPr>
            <a:r>
              <a:rPr lang="en-US" sz="1200" smtClean="0"/>
              <a:t>Supporting detail 1</a:t>
            </a:r>
          </a:p>
          <a:p>
            <a:pPr marL="1371600" lvl="2" indent="-514350">
              <a:lnSpc>
                <a:spcPct val="80000"/>
              </a:lnSpc>
              <a:buFont typeface="Calibri" pitchFamily="34" charset="0"/>
              <a:buAutoNum type="alphaLcParenR"/>
            </a:pPr>
            <a:r>
              <a:rPr lang="en-US" sz="1200" smtClean="0"/>
              <a:t>Supporting detail 2</a:t>
            </a:r>
          </a:p>
          <a:p>
            <a:pPr marL="971550" lvl="1" indent="-514350">
              <a:lnSpc>
                <a:spcPct val="80000"/>
              </a:lnSpc>
              <a:buFont typeface="Calibri" pitchFamily="34" charset="0"/>
              <a:buAutoNum type="alphaLcParenR"/>
            </a:pPr>
            <a:r>
              <a:rPr lang="en-US" sz="1200" smtClean="0"/>
              <a:t>Transition</a:t>
            </a:r>
          </a:p>
          <a:p>
            <a:pPr>
              <a:lnSpc>
                <a:spcPct val="80000"/>
              </a:lnSpc>
            </a:pPr>
            <a:r>
              <a:rPr lang="en-US" sz="1200" b="1" smtClean="0"/>
              <a:t>V. Conclusion</a:t>
            </a:r>
          </a:p>
          <a:p>
            <a:pPr marL="971550" lvl="1" indent="-514350">
              <a:lnSpc>
                <a:spcPct val="80000"/>
              </a:lnSpc>
              <a:buFont typeface="Calibri" pitchFamily="34" charset="0"/>
              <a:buAutoNum type="alphaLcParenR"/>
            </a:pPr>
            <a:r>
              <a:rPr lang="en-US" sz="1200" smtClean="0"/>
              <a:t>Restatement of thesis</a:t>
            </a:r>
          </a:p>
          <a:p>
            <a:pPr marL="971550" lvl="1" indent="-514350">
              <a:lnSpc>
                <a:spcPct val="80000"/>
              </a:lnSpc>
              <a:buFont typeface="Calibri" pitchFamily="34" charset="0"/>
              <a:buAutoNum type="alphaLcParenR"/>
            </a:pPr>
            <a:r>
              <a:rPr lang="en-US" sz="1200" smtClean="0"/>
              <a:t>Clincher statement</a:t>
            </a:r>
          </a:p>
          <a:p>
            <a:pPr>
              <a:lnSpc>
                <a:spcPct val="80000"/>
              </a:lnSpc>
            </a:pPr>
            <a:endParaRPr lang="en-US" sz="1200" smtClean="0"/>
          </a:p>
        </p:txBody>
      </p:sp>
      <p:pic>
        <p:nvPicPr>
          <p:cNvPr id="30723" name="Picture 2" descr="http://mapsandmemories.edublogs.org/files/2012/01/sandwich-graphic-organizer-2826xad.jpg"/>
          <p:cNvPicPr>
            <a:picLocks noChangeAspect="1" noChangeArrowheads="1"/>
          </p:cNvPicPr>
          <p:nvPr/>
        </p:nvPicPr>
        <p:blipFill>
          <a:blip r:embed="rId2"/>
          <a:srcRect/>
          <a:stretch>
            <a:fillRect/>
          </a:stretch>
        </p:blipFill>
        <p:spPr bwMode="auto">
          <a:xfrm>
            <a:off x="152400" y="228600"/>
            <a:ext cx="1066800" cy="9937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First steps: Reverse Outline</a:t>
            </a:r>
          </a:p>
        </p:txBody>
      </p:sp>
      <p:sp>
        <p:nvSpPr>
          <p:cNvPr id="31746" name="Content Placeholder 2"/>
          <p:cNvSpPr>
            <a:spLocks noGrp="1"/>
          </p:cNvSpPr>
          <p:nvPr>
            <p:ph idx="1"/>
          </p:nvPr>
        </p:nvSpPr>
        <p:spPr/>
        <p:txBody>
          <a:bodyPr/>
          <a:lstStyle/>
          <a:p>
            <a:r>
              <a:rPr lang="en-US" smtClean="0"/>
              <a:t>Reverse outlining involves creating an outline from text already written.</a:t>
            </a:r>
          </a:p>
          <a:p>
            <a:r>
              <a:rPr lang="en-US" smtClean="0"/>
              <a:t>It is the best way to understand the structure of a written piece, and also to analyze it for ideas, content, author’s style, etc.</a:t>
            </a:r>
          </a:p>
          <a:p>
            <a:r>
              <a:rPr lang="en-US" smtClean="0"/>
              <a:t>Once you are comfortable reverse outlining, your own outlines will flow much more easily.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The Writing Process</a:t>
            </a:r>
          </a:p>
        </p:txBody>
      </p:sp>
      <p:sp>
        <p:nvSpPr>
          <p:cNvPr id="3" name="Content Placeholder 2"/>
          <p:cNvSpPr>
            <a:spLocks noGrp="1"/>
          </p:cNvSpPr>
          <p:nvPr>
            <p:ph idx="1"/>
          </p:nvPr>
        </p:nvSpPr>
        <p:spPr>
          <a:xfrm>
            <a:off x="304800" y="1600200"/>
            <a:ext cx="8839200" cy="4953000"/>
          </a:xfrm>
        </p:spPr>
        <p:txBody>
          <a:bodyPr>
            <a:normAutofit/>
          </a:bodyPr>
          <a:lstStyle/>
          <a:p>
            <a:pPr>
              <a:lnSpc>
                <a:spcPct val="90000"/>
              </a:lnSpc>
            </a:pPr>
            <a:r>
              <a:rPr lang="en-US" smtClean="0"/>
              <a:t>The 6+1 Traits of Good Writing can easily be grouped into the steps of the Writing Process.</a:t>
            </a:r>
          </a:p>
          <a:p>
            <a:pPr>
              <a:lnSpc>
                <a:spcPct val="90000"/>
              </a:lnSpc>
            </a:pPr>
            <a:r>
              <a:rPr lang="en-US" smtClean="0"/>
              <a:t>1) PRE-WRITING: IDEAS, CONTENT</a:t>
            </a:r>
          </a:p>
          <a:p>
            <a:pPr lvl="1">
              <a:lnSpc>
                <a:spcPct val="90000"/>
              </a:lnSpc>
            </a:pPr>
            <a:r>
              <a:rPr lang="en-US" smtClean="0"/>
              <a:t>OUTLINING: ORGANIZATION</a:t>
            </a:r>
          </a:p>
          <a:p>
            <a:pPr>
              <a:lnSpc>
                <a:spcPct val="90000"/>
              </a:lnSpc>
            </a:pPr>
            <a:r>
              <a:rPr lang="en-US" smtClean="0"/>
              <a:t>3) DRAFTING: VOICE</a:t>
            </a:r>
          </a:p>
          <a:p>
            <a:pPr>
              <a:lnSpc>
                <a:spcPct val="90000"/>
              </a:lnSpc>
            </a:pPr>
            <a:r>
              <a:rPr lang="en-US" smtClean="0"/>
              <a:t>4) REVISING: WORD CHOICE, SENTENCE FLUENCY</a:t>
            </a:r>
          </a:p>
          <a:p>
            <a:pPr>
              <a:lnSpc>
                <a:spcPct val="90000"/>
              </a:lnSpc>
            </a:pPr>
            <a:r>
              <a:rPr lang="en-US" smtClean="0"/>
              <a:t>5) EDITING: CONVENTIONS</a:t>
            </a:r>
          </a:p>
          <a:p>
            <a:pPr>
              <a:lnSpc>
                <a:spcPct val="90000"/>
              </a:lnSpc>
            </a:pPr>
            <a:r>
              <a:rPr lang="en-US" smtClean="0"/>
              <a:t>6) FINAL DRAFT: PUBLISHING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Reverse Outlining: Getting Started</a:t>
            </a:r>
          </a:p>
        </p:txBody>
      </p:sp>
      <p:sp>
        <p:nvSpPr>
          <p:cNvPr id="3" name="Content Placeholder 2"/>
          <p:cNvSpPr>
            <a:spLocks noGrp="1"/>
          </p:cNvSpPr>
          <p:nvPr>
            <p:ph idx="1"/>
          </p:nvPr>
        </p:nvSpPr>
        <p:spPr/>
        <p:txBody>
          <a:bodyPr>
            <a:normAutofit/>
          </a:bodyPr>
          <a:lstStyle/>
          <a:p>
            <a:pPr>
              <a:lnSpc>
                <a:spcPct val="90000"/>
              </a:lnSpc>
            </a:pPr>
            <a:r>
              <a:rPr lang="en-US" smtClean="0"/>
              <a:t>You can reverse outline any text, especially </a:t>
            </a:r>
            <a:r>
              <a:rPr lang="en-US" b="1" smtClean="0"/>
              <a:t>expository text </a:t>
            </a:r>
            <a:r>
              <a:rPr lang="en-US" smtClean="0"/>
              <a:t>in the form of arguments and informational pieces (like news articles);</a:t>
            </a:r>
          </a:p>
          <a:p>
            <a:pPr>
              <a:lnSpc>
                <a:spcPct val="90000"/>
              </a:lnSpc>
            </a:pPr>
            <a:r>
              <a:rPr lang="en-US" smtClean="0"/>
              <a:t>Now you try it: reverse outline the article provided. Be sure to include topic sentences and supporting details as shown. </a:t>
            </a:r>
          </a:p>
          <a:p>
            <a:pPr>
              <a:lnSpc>
                <a:spcPct val="90000"/>
              </a:lnSpc>
            </a:pPr>
            <a:r>
              <a:rPr lang="en-US" smtClean="0"/>
              <a:t>Using your gold sheet as a reference, highlight or circle TRANSITION words in the piece.</a:t>
            </a:r>
          </a:p>
          <a:p>
            <a:pPr>
              <a:lnSpc>
                <a:spcPct val="90000"/>
              </a:lnSpc>
            </a:pPr>
            <a:r>
              <a:rPr lang="en-US" smtClean="0"/>
              <a:t>Evaluate: Does this reflect what the article’s author probably did to organize his/her thoughts prior to writing the piece?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Other ways of reverse outlining:</a:t>
            </a:r>
          </a:p>
        </p:txBody>
      </p:sp>
      <p:sp>
        <p:nvSpPr>
          <p:cNvPr id="3" name="Content Placeholder 2"/>
          <p:cNvSpPr>
            <a:spLocks noGrp="1"/>
          </p:cNvSpPr>
          <p:nvPr>
            <p:ph idx="1"/>
          </p:nvPr>
        </p:nvSpPr>
        <p:spPr>
          <a:xfrm>
            <a:off x="152400" y="1600200"/>
            <a:ext cx="8839200" cy="4648200"/>
          </a:xfrm>
        </p:spPr>
        <p:txBody>
          <a:bodyPr rtlCol="0">
            <a:normAutofit fontScale="55000" lnSpcReduction="20000"/>
          </a:bodyPr>
          <a:lstStyle/>
          <a:p>
            <a:pPr fontAlgn="auto">
              <a:spcAft>
                <a:spcPts val="0"/>
              </a:spcAft>
              <a:buFont typeface="Arial" panose="020B0604020202020204" pitchFamily="34" charset="0"/>
              <a:buChar char="•"/>
              <a:defRPr/>
            </a:pPr>
            <a:r>
              <a:rPr lang="en-US" dirty="0"/>
              <a:t>Some assignments ask you to read and analyze complex information. In these cases, reverse outlining can help you distill the main ideas into short, clear statements. You may also use reverse outlining to revise your own work. </a:t>
            </a:r>
            <a:endParaRPr lang="en-US" dirty="0" smtClean="0"/>
          </a:p>
          <a:p>
            <a:pPr fontAlgn="auto">
              <a:spcAft>
                <a:spcPts val="0"/>
              </a:spcAft>
              <a:buFont typeface="Arial" panose="020B0604020202020204" pitchFamily="34" charset="0"/>
              <a:buChar char="•"/>
              <a:defRPr/>
            </a:pPr>
            <a:r>
              <a:rPr lang="en-US" dirty="0" smtClean="0"/>
              <a:t>Reverse </a:t>
            </a:r>
            <a:r>
              <a:rPr lang="en-US" dirty="0"/>
              <a:t>outlining follows a two-step, repeatable process:</a:t>
            </a:r>
          </a:p>
          <a:p>
            <a:pPr lvl="1" fontAlgn="auto">
              <a:spcAft>
                <a:spcPts val="0"/>
              </a:spcAft>
              <a:buFont typeface="Arial" panose="020B0604020202020204" pitchFamily="34" charset="0"/>
              <a:buChar char="–"/>
              <a:defRPr/>
            </a:pPr>
            <a:r>
              <a:rPr lang="en-US" dirty="0"/>
              <a:t>In the </a:t>
            </a:r>
            <a:r>
              <a:rPr lang="en-US" i="1" dirty="0"/>
              <a:t>left-hand</a:t>
            </a:r>
            <a:r>
              <a:rPr lang="en-US" dirty="0"/>
              <a:t> margin, write down the topic of each paragraph. Try to use as few words as </a:t>
            </a:r>
            <a:r>
              <a:rPr lang="en-US" dirty="0" smtClean="0"/>
              <a:t>possible. When </a:t>
            </a:r>
            <a:r>
              <a:rPr lang="en-US" dirty="0"/>
              <a:t>reading, these notes should work as quick references for future study or in-class discussion.</a:t>
            </a:r>
          </a:p>
          <a:p>
            <a:pPr lvl="2" fontAlgn="auto">
              <a:spcAft>
                <a:spcPts val="0"/>
              </a:spcAft>
              <a:buFont typeface="Arial" panose="020B0604020202020204" pitchFamily="34" charset="0"/>
              <a:buChar char="•"/>
              <a:defRPr/>
            </a:pPr>
            <a:r>
              <a:rPr lang="en-US" dirty="0"/>
              <a:t>When revising your own work, these notes should tell you if each paragraph is focused and clear.</a:t>
            </a:r>
          </a:p>
          <a:p>
            <a:pPr lvl="1" fontAlgn="auto">
              <a:spcAft>
                <a:spcPts val="0"/>
              </a:spcAft>
              <a:buFont typeface="Arial" panose="020B0604020202020204" pitchFamily="34" charset="0"/>
              <a:buChar char="–"/>
              <a:defRPr/>
            </a:pPr>
            <a:r>
              <a:rPr lang="en-US" dirty="0"/>
              <a:t>In the </a:t>
            </a:r>
            <a:r>
              <a:rPr lang="en-US" i="1" dirty="0"/>
              <a:t>right-hand</a:t>
            </a:r>
            <a:r>
              <a:rPr lang="en-US" dirty="0"/>
              <a:t> margin, write down how the paragraph topic advances the overall argument of the text. Again, be </a:t>
            </a:r>
            <a:r>
              <a:rPr lang="en-US" dirty="0" smtClean="0"/>
              <a:t>brief. When </a:t>
            </a:r>
            <a:r>
              <a:rPr lang="en-US" dirty="0"/>
              <a:t>reading, these notes allow you to follow the logic of the essay, making it easier for you to analyze or discuss later.</a:t>
            </a:r>
          </a:p>
          <a:p>
            <a:pPr lvl="2" fontAlgn="auto">
              <a:spcAft>
                <a:spcPts val="0"/>
              </a:spcAft>
              <a:buFont typeface="Arial" panose="020B0604020202020204" pitchFamily="34" charset="0"/>
              <a:buChar char="•"/>
              <a:defRPr/>
            </a:pPr>
            <a:r>
              <a:rPr lang="en-US" dirty="0"/>
              <a:t>When revising your own work, these notes should tell you if each paragraph fits in the overall organization of your paper. You may also notice that paragraphs should be shifted after completing this step.</a:t>
            </a:r>
          </a:p>
          <a:p>
            <a:pPr fontAlgn="auto">
              <a:spcAft>
                <a:spcPts val="0"/>
              </a:spcAft>
              <a:buFont typeface="Arial" panose="020B0604020202020204" pitchFamily="34" charset="0"/>
              <a:buChar char="•"/>
              <a:defRPr/>
            </a:pPr>
            <a:r>
              <a:rPr lang="en-US" dirty="0"/>
              <a:t>Be brief, particularly when rereading your own work. If you can't complete each step in 5-10 words, the paragraph may need to be altered. You should be able to summarize the topic and the manner of support quickly; if you can't, revise the paragraph until you can.</a:t>
            </a:r>
          </a:p>
          <a:p>
            <a:pPr fontAlgn="auto">
              <a:spcAft>
                <a:spcPts val="0"/>
              </a:spcAft>
              <a:buFont typeface="Arial" panose="020B0604020202020204" pitchFamily="34" charset="0"/>
              <a:buChar char="•"/>
              <a:defRPr/>
            </a:pPr>
            <a:r>
              <a:rPr lang="en-US" dirty="0"/>
              <a:t>This exercise can be expanded into an actual outline by rewriting/typing your notes, but writing in the margin might be sufficient.</a:t>
            </a:r>
          </a:p>
          <a:p>
            <a:pPr marL="0" indent="0" fontAlgn="auto">
              <a:spcAft>
                <a:spcPts val="0"/>
              </a:spcAft>
              <a:buFont typeface="Arial" panose="020B0604020202020204" pitchFamily="34" charset="0"/>
              <a:buNone/>
              <a:defRPr/>
            </a:pPr>
            <a:endParaRPr lang="en-US" dirty="0" smtClean="0"/>
          </a:p>
          <a:p>
            <a:pPr marL="0" indent="0" fontAlgn="auto">
              <a:spcAft>
                <a:spcPts val="0"/>
              </a:spcAft>
              <a:buFont typeface="Arial" panose="020B0604020202020204" pitchFamily="34" charset="0"/>
              <a:buNone/>
              <a:defRPr/>
            </a:pPr>
            <a:r>
              <a:rPr lang="en-US" dirty="0" smtClean="0"/>
              <a:t>Source: owl.english.purdue.edu/owl/resource/689/1/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3: DRAFTING</a:t>
            </a:r>
            <a:br>
              <a:rPr lang="en-US" dirty="0" smtClean="0"/>
            </a:br>
            <a:r>
              <a:rPr lang="en-US" dirty="0" smtClean="0"/>
              <a:t>Voice</a:t>
            </a:r>
            <a:endParaRPr lang="en-US"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en-US" dirty="0" smtClean="0"/>
              <a:t>When you create a draft, you must consider the following in order to “find your voice”:</a:t>
            </a:r>
          </a:p>
          <a:p>
            <a:pPr lvl="1" fontAlgn="auto">
              <a:spcAft>
                <a:spcPts val="0"/>
              </a:spcAft>
              <a:buFont typeface="Arial" panose="020B0604020202020204" pitchFamily="34" charset="0"/>
              <a:buChar char="–"/>
              <a:defRPr/>
            </a:pPr>
            <a:r>
              <a:rPr lang="en-US" dirty="0" smtClean="0"/>
              <a:t>To whom is this writing piece directed? Audience can direct the tone you use!</a:t>
            </a:r>
          </a:p>
          <a:p>
            <a:pPr lvl="1" fontAlgn="auto">
              <a:spcAft>
                <a:spcPts val="0"/>
              </a:spcAft>
              <a:buFont typeface="Arial" panose="020B0604020202020204" pitchFamily="34" charset="0"/>
              <a:buChar char="–"/>
              <a:defRPr/>
            </a:pPr>
            <a:r>
              <a:rPr lang="en-US" dirty="0" smtClean="0"/>
              <a:t>What style represents “YOU”? A good mixture of simple, compound and complex sentences helps to diversify your writing and make it interesting.</a:t>
            </a:r>
          </a:p>
          <a:p>
            <a:pPr lvl="1" fontAlgn="auto">
              <a:spcAft>
                <a:spcPts val="0"/>
              </a:spcAft>
              <a:buFont typeface="Arial" panose="020B0604020202020204" pitchFamily="34" charset="0"/>
              <a:buChar char="–"/>
              <a:defRPr/>
            </a:pPr>
            <a:r>
              <a:rPr lang="en-US" dirty="0" smtClean="0"/>
              <a:t>Stick to your outline and revise to suit. If you find there are things you must remove from your outline because they don’t fit, your outline has served a great purpose for your writing!</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4: REVISING</a:t>
            </a:r>
            <a:br>
              <a:rPr lang="en-US" dirty="0" smtClean="0"/>
            </a:br>
            <a:r>
              <a:rPr lang="en-US" dirty="0" smtClean="0"/>
              <a:t>sentence fluency, word choice</a:t>
            </a:r>
            <a:endParaRPr lang="en-US" dirty="0"/>
          </a:p>
        </p:txBody>
      </p:sp>
      <p:sp>
        <p:nvSpPr>
          <p:cNvPr id="35842" name="Content Placeholder 2"/>
          <p:cNvSpPr>
            <a:spLocks noGrp="1"/>
          </p:cNvSpPr>
          <p:nvPr>
            <p:ph idx="1"/>
          </p:nvPr>
        </p:nvSpPr>
        <p:spPr/>
        <p:txBody>
          <a:bodyPr/>
          <a:lstStyle/>
          <a:p>
            <a:r>
              <a:rPr lang="en-US" smtClean="0"/>
              <a:t>Once your draft is written, it’s time to ask the question, “Is this the most concise and precise my writing can be?”</a:t>
            </a:r>
          </a:p>
          <a:p>
            <a:r>
              <a:rPr lang="en-US" smtClean="0"/>
              <a:t>The honest answer is usually NO. There’s always a sentence that can be combined, or words that can be added, subtracted or restated.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STEP 5: EDITING</a:t>
            </a:r>
            <a:br>
              <a:rPr lang="en-US" sz="4000" smtClean="0"/>
            </a:br>
            <a:r>
              <a:rPr lang="en-US" sz="4000" smtClean="0"/>
              <a:t>Conventions </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US" dirty="0" smtClean="0"/>
              <a:t>Spelling, punctuation, grammar, sentence structure, word choice all fit into conventions, the building blocks of our writing. </a:t>
            </a:r>
          </a:p>
          <a:p>
            <a:pPr fontAlgn="auto">
              <a:spcAft>
                <a:spcPts val="0"/>
              </a:spcAft>
              <a:buFont typeface="Arial" panose="020B0604020202020204" pitchFamily="34" charset="0"/>
              <a:buChar char="•"/>
              <a:defRPr/>
            </a:pPr>
            <a:r>
              <a:rPr lang="en-US" dirty="0" smtClean="0"/>
              <a:t>Pay close attention to how your writing sounds by reading it aloud and incorporating punctuation where you need pauses or emphasis. </a:t>
            </a:r>
          </a:p>
          <a:p>
            <a:pPr fontAlgn="auto">
              <a:spcAft>
                <a:spcPts val="0"/>
              </a:spcAft>
              <a:buFont typeface="Arial" panose="020B0604020202020204" pitchFamily="34" charset="0"/>
              <a:buChar char="•"/>
              <a:defRPr/>
            </a:pPr>
            <a:r>
              <a:rPr lang="en-US" dirty="0" smtClean="0"/>
              <a:t>Use your thesaurus and dictionary faithfully in this step for last minute word choice.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4000" smtClean="0"/>
              <a:t>Step 6: PUBLISHING</a:t>
            </a:r>
            <a:br>
              <a:rPr lang="en-US" sz="4000" smtClean="0"/>
            </a:br>
            <a:r>
              <a:rPr lang="en-US" sz="4000" smtClean="0"/>
              <a:t>Presentation</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anose="020B0604020202020204" pitchFamily="34" charset="0"/>
              <a:buChar char="•"/>
              <a:defRPr/>
            </a:pPr>
            <a:r>
              <a:rPr lang="en-US" dirty="0" smtClean="0"/>
              <a:t>Publishing a final draft should only take place when you have reached a level of satisfaction having completed steps 1-5. </a:t>
            </a:r>
          </a:p>
          <a:p>
            <a:pPr fontAlgn="auto">
              <a:spcAft>
                <a:spcPts val="0"/>
              </a:spcAft>
              <a:buFont typeface="Arial" panose="020B0604020202020204" pitchFamily="34" charset="0"/>
              <a:buChar char="•"/>
              <a:defRPr/>
            </a:pPr>
            <a:r>
              <a:rPr lang="en-US" dirty="0" smtClean="0"/>
              <a:t>Professional writers usually revise at least 4 times before the publisher hands it back to them and asks them to revise it again!</a:t>
            </a:r>
          </a:p>
          <a:p>
            <a:pPr fontAlgn="auto">
              <a:spcAft>
                <a:spcPts val="0"/>
              </a:spcAft>
              <a:buFont typeface="Arial" panose="020B0604020202020204" pitchFamily="34" charset="0"/>
              <a:buChar char="•"/>
              <a:defRPr/>
            </a:pPr>
            <a:r>
              <a:rPr lang="en-US" dirty="0" smtClean="0"/>
              <a:t>Since this is a published draft, a neat presentation is required. Be sure to follow directions before turning in something that is less than suitable.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STEP 1: IDEAS</a:t>
            </a:r>
          </a:p>
        </p:txBody>
      </p:sp>
      <p:sp>
        <p:nvSpPr>
          <p:cNvPr id="3" name="Content Placeholder 2"/>
          <p:cNvSpPr>
            <a:spLocks noGrp="1"/>
          </p:cNvSpPr>
          <p:nvPr>
            <p:ph idx="1"/>
          </p:nvPr>
        </p:nvSpPr>
        <p:spPr>
          <a:xfrm>
            <a:off x="457200" y="1600200"/>
            <a:ext cx="8229600" cy="2362200"/>
          </a:xfrm>
        </p:spPr>
        <p:txBody>
          <a:bodyPr rtlCol="0">
            <a:normAutofit/>
          </a:bodyPr>
          <a:lstStyle/>
          <a:p>
            <a:pPr fontAlgn="auto">
              <a:spcAft>
                <a:spcPts val="0"/>
              </a:spcAft>
              <a:buFont typeface="Arial" panose="020B0604020202020204" pitchFamily="34" charset="0"/>
              <a:buChar char="•"/>
              <a:defRPr/>
            </a:pPr>
            <a:r>
              <a:rPr lang="en-US" dirty="0" smtClean="0"/>
              <a:t>Pre-writing involves GENERATING IDEAS and CONTENT. </a:t>
            </a:r>
          </a:p>
          <a:p>
            <a:pPr fontAlgn="auto">
              <a:spcAft>
                <a:spcPts val="0"/>
              </a:spcAft>
              <a:buFont typeface="Arial" panose="020B0604020202020204" pitchFamily="34" charset="0"/>
              <a:buChar char="•"/>
              <a:defRPr/>
            </a:pPr>
            <a:r>
              <a:rPr lang="en-US" dirty="0" smtClean="0"/>
              <a:t>Here are some GRAPHIC ORGANIZERS to help you generate IDEAS and CONTENT:</a:t>
            </a:r>
          </a:p>
          <a:p>
            <a:pPr marL="0" indent="0" fontAlgn="auto">
              <a:spcAft>
                <a:spcPts val="0"/>
              </a:spcAft>
              <a:buFont typeface="Arial" panose="020B0604020202020204" pitchFamily="34" charset="0"/>
              <a:buNone/>
              <a:defRPr/>
            </a:pPr>
            <a:endParaRPr lang="en-US" dirty="0"/>
          </a:p>
        </p:txBody>
      </p:sp>
      <p:graphicFrame>
        <p:nvGraphicFramePr>
          <p:cNvPr id="4" name="Table 3"/>
          <p:cNvGraphicFramePr>
            <a:graphicFrameLocks noGrp="1"/>
          </p:cNvGraphicFramePr>
          <p:nvPr/>
        </p:nvGraphicFramePr>
        <p:xfrm>
          <a:off x="685800" y="4038600"/>
          <a:ext cx="7467600" cy="1895475"/>
        </p:xfrm>
        <a:graphic>
          <a:graphicData uri="http://schemas.openxmlformats.org/drawingml/2006/table">
            <a:tbl>
              <a:tblPr firstRow="1" bandRow="1">
                <a:tableStyleId>{5C22544A-7EE6-4342-B048-85BDC9FD1C3A}</a:tableStyleId>
              </a:tblPr>
              <a:tblGrid>
                <a:gridCol w="1866900"/>
                <a:gridCol w="1866900"/>
                <a:gridCol w="1866900"/>
                <a:gridCol w="1866900"/>
              </a:tblGrid>
              <a:tr h="762000">
                <a:tc>
                  <a:txBody>
                    <a:bodyPr/>
                    <a:lstStyle/>
                    <a:p>
                      <a:pPr algn="ctr"/>
                      <a:r>
                        <a:rPr lang="en-US" dirty="0" smtClean="0"/>
                        <a:t>Bubble Cluster, Spider Maps, Fishbone Maps</a:t>
                      </a:r>
                      <a:endParaRPr lang="en-US" dirty="0"/>
                    </a:p>
                  </a:txBody>
                  <a:tcPr/>
                </a:tc>
                <a:tc>
                  <a:txBody>
                    <a:bodyPr/>
                    <a:lstStyle/>
                    <a:p>
                      <a:pPr algn="ctr"/>
                      <a:r>
                        <a:rPr lang="en-US" dirty="0" smtClean="0"/>
                        <a:t>Venn</a:t>
                      </a:r>
                      <a:r>
                        <a:rPr lang="en-US" baseline="0" dirty="0" smtClean="0"/>
                        <a:t> Diagram</a:t>
                      </a:r>
                      <a:endParaRPr lang="en-US" dirty="0"/>
                    </a:p>
                  </a:txBody>
                  <a:tcPr/>
                </a:tc>
                <a:tc>
                  <a:txBody>
                    <a:bodyPr/>
                    <a:lstStyle/>
                    <a:p>
                      <a:pPr algn="ctr"/>
                      <a:r>
                        <a:rPr lang="en-US" dirty="0" smtClean="0"/>
                        <a:t>T-Chart</a:t>
                      </a:r>
                      <a:endParaRPr lang="en-US" dirty="0"/>
                    </a:p>
                  </a:txBody>
                  <a:tcPr/>
                </a:tc>
                <a:tc>
                  <a:txBody>
                    <a:bodyPr/>
                    <a:lstStyle/>
                    <a:p>
                      <a:pPr algn="ctr"/>
                      <a:r>
                        <a:rPr lang="en-US" dirty="0" smtClean="0"/>
                        <a:t>Pros/Cons Scale</a:t>
                      </a:r>
                      <a:endParaRPr lang="en-US" dirty="0"/>
                    </a:p>
                  </a:txBody>
                  <a:tcPr/>
                </a:tc>
              </a:tr>
              <a:tr h="980440">
                <a:tc>
                  <a:txBody>
                    <a:bodyPr/>
                    <a:lstStyle/>
                    <a:p>
                      <a:pPr algn="ctr"/>
                      <a:r>
                        <a:rPr lang="en-US" dirty="0" smtClean="0"/>
                        <a:t>Cause</a:t>
                      </a:r>
                      <a:r>
                        <a:rPr lang="en-US" baseline="0" dirty="0" smtClean="0"/>
                        <a:t> / Effect Diagrams</a:t>
                      </a:r>
                      <a:endParaRPr lang="en-US" dirty="0"/>
                    </a:p>
                  </a:txBody>
                  <a:tcPr/>
                </a:tc>
                <a:tc>
                  <a:txBody>
                    <a:bodyPr/>
                    <a:lstStyle/>
                    <a:p>
                      <a:pPr algn="ctr"/>
                      <a:r>
                        <a:rPr lang="en-US" dirty="0" smtClean="0"/>
                        <a:t>5Ws</a:t>
                      </a:r>
                      <a:r>
                        <a:rPr lang="en-US" baseline="0" dirty="0" smtClean="0"/>
                        <a:t> and H</a:t>
                      </a:r>
                      <a:endParaRPr lang="en-US" dirty="0"/>
                    </a:p>
                  </a:txBody>
                  <a:tcPr/>
                </a:tc>
                <a:tc>
                  <a:txBody>
                    <a:bodyPr/>
                    <a:lstStyle/>
                    <a:p>
                      <a:pPr algn="ctr"/>
                      <a:r>
                        <a:rPr lang="en-US" dirty="0" smtClean="0"/>
                        <a:t>Sensory</a:t>
                      </a:r>
                      <a:r>
                        <a:rPr lang="en-US" baseline="0" dirty="0" smtClean="0"/>
                        <a:t> </a:t>
                      </a:r>
                    </a:p>
                    <a:p>
                      <a:pPr algn="ctr"/>
                      <a:r>
                        <a:rPr lang="en-US" baseline="0" dirty="0" smtClean="0"/>
                        <a:t>Detail </a:t>
                      </a:r>
                    </a:p>
                    <a:p>
                      <a:pPr algn="ctr"/>
                      <a:r>
                        <a:rPr lang="en-US" baseline="0" dirty="0" smtClean="0"/>
                        <a:t>Chart</a:t>
                      </a:r>
                      <a:endParaRPr lang="en-US" dirty="0"/>
                    </a:p>
                  </a:txBody>
                  <a:tcPr/>
                </a:tc>
                <a:tc>
                  <a:txBody>
                    <a:bodyPr/>
                    <a:lstStyle/>
                    <a:p>
                      <a:pPr algn="ctr"/>
                      <a:r>
                        <a:rPr lang="en-US" dirty="0" smtClean="0"/>
                        <a:t>Timeline</a:t>
                      </a:r>
                      <a:endParaRPr lang="en-US" dirty="0"/>
                    </a:p>
                  </a:txBody>
                  <a:tcPr/>
                </a:tc>
              </a:tr>
            </a:tbl>
          </a:graphicData>
        </a:graphic>
      </p:graphicFrame>
      <p:pic>
        <p:nvPicPr>
          <p:cNvPr id="15380" name="Picture 2" descr="http://www.phd2published.com/wp-content/uploads/2012/03/bright-idea.jpg"/>
          <p:cNvPicPr>
            <a:picLocks noChangeAspect="1" noChangeArrowheads="1"/>
          </p:cNvPicPr>
          <p:nvPr/>
        </p:nvPicPr>
        <p:blipFill>
          <a:blip r:embed="rId2"/>
          <a:srcRect/>
          <a:stretch>
            <a:fillRect/>
          </a:stretch>
        </p:blipFill>
        <p:spPr bwMode="auto">
          <a:xfrm>
            <a:off x="533400" y="76200"/>
            <a:ext cx="1447800" cy="1447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IDEAS: Bubble cluster</a:t>
            </a:r>
            <a:br>
              <a:rPr lang="en-US" smtClean="0"/>
            </a:br>
            <a:r>
              <a:rPr lang="en-US" sz="1300" i="1" smtClean="0"/>
              <a:t>Think: For what kind of writing would this be most helpful?</a:t>
            </a:r>
          </a:p>
        </p:txBody>
      </p:sp>
      <p:pic>
        <p:nvPicPr>
          <p:cNvPr id="16386" name="Picture 2"/>
          <p:cNvPicPr>
            <a:picLocks noGrp="1" noChangeAspect="1" noChangeArrowheads="1"/>
          </p:cNvPicPr>
          <p:nvPr>
            <p:ph idx="1"/>
          </p:nvPr>
        </p:nvPicPr>
        <p:blipFill>
          <a:blip r:embed="rId2"/>
          <a:srcRect/>
          <a:stretch>
            <a:fillRect/>
          </a:stretch>
        </p:blipFill>
        <p:spPr>
          <a:xfrm>
            <a:off x="1089025" y="1387475"/>
            <a:ext cx="7216775" cy="4784725"/>
          </a:xfrm>
        </p:spPr>
      </p:pic>
      <p:pic>
        <p:nvPicPr>
          <p:cNvPr id="16387" name="Picture 2" descr="http://www.phd2published.com/wp-content/uploads/2012/03/bright-idea.jpg"/>
          <p:cNvPicPr>
            <a:picLocks noChangeAspect="1" noChangeArrowheads="1"/>
          </p:cNvPicPr>
          <p:nvPr/>
        </p:nvPicPr>
        <p:blipFill>
          <a:blip r:embed="rId3"/>
          <a:srcRect/>
          <a:stretch>
            <a:fillRect/>
          </a:stretch>
        </p:blipFill>
        <p:spPr bwMode="auto">
          <a:xfrm>
            <a:off x="533400" y="76200"/>
            <a:ext cx="1447800" cy="1447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33338"/>
            <a:ext cx="8229600" cy="1143000"/>
          </a:xfrm>
        </p:spPr>
        <p:txBody>
          <a:bodyPr/>
          <a:lstStyle/>
          <a:p>
            <a:r>
              <a:rPr lang="en-US" smtClean="0"/>
              <a:t>IDEAS: Spider Maps</a:t>
            </a:r>
          </a:p>
        </p:txBody>
      </p:sp>
      <p:pic>
        <p:nvPicPr>
          <p:cNvPr id="17410" name="Picture 2" descr="http://www.writedesignonline.com/organizers/SpiderMap.gif"/>
          <p:cNvPicPr>
            <a:picLocks noChangeAspect="1" noChangeArrowheads="1"/>
          </p:cNvPicPr>
          <p:nvPr/>
        </p:nvPicPr>
        <p:blipFill>
          <a:blip r:embed="rId2"/>
          <a:srcRect/>
          <a:stretch>
            <a:fillRect/>
          </a:stretch>
        </p:blipFill>
        <p:spPr bwMode="auto">
          <a:xfrm>
            <a:off x="304800" y="914400"/>
            <a:ext cx="3352800" cy="2644775"/>
          </a:xfrm>
          <a:prstGeom prst="rect">
            <a:avLst/>
          </a:prstGeom>
          <a:noFill/>
          <a:ln w="9525">
            <a:noFill/>
            <a:miter lim="800000"/>
            <a:headEnd/>
            <a:tailEnd/>
          </a:ln>
        </p:spPr>
      </p:pic>
      <p:pic>
        <p:nvPicPr>
          <p:cNvPr id="17411" name="Picture 4" descr="http://www.ascd.org/ASCD/images/publications/journals/el200211_vacca_fig1.gif"/>
          <p:cNvPicPr>
            <a:picLocks noChangeAspect="1" noChangeArrowheads="1"/>
          </p:cNvPicPr>
          <p:nvPr/>
        </p:nvPicPr>
        <p:blipFill>
          <a:blip r:embed="rId3"/>
          <a:srcRect/>
          <a:stretch>
            <a:fillRect/>
          </a:stretch>
        </p:blipFill>
        <p:spPr bwMode="auto">
          <a:xfrm>
            <a:off x="4953000" y="1447800"/>
            <a:ext cx="4097338" cy="4572000"/>
          </a:xfrm>
          <a:prstGeom prst="rect">
            <a:avLst/>
          </a:prstGeom>
          <a:noFill/>
          <a:ln w="9525">
            <a:noFill/>
            <a:miter lim="800000"/>
            <a:headEnd/>
            <a:tailEnd/>
          </a:ln>
        </p:spPr>
      </p:pic>
      <p:pic>
        <p:nvPicPr>
          <p:cNvPr id="17412" name="Picture 6" descr="http://jromano.wikispaces.com/file/view/spider.jpg/171825703/spider.jpg"/>
          <p:cNvPicPr>
            <a:picLocks noChangeAspect="1" noChangeArrowheads="1"/>
          </p:cNvPicPr>
          <p:nvPr/>
        </p:nvPicPr>
        <p:blipFill>
          <a:blip r:embed="rId4"/>
          <a:srcRect/>
          <a:stretch>
            <a:fillRect/>
          </a:stretch>
        </p:blipFill>
        <p:spPr bwMode="auto">
          <a:xfrm>
            <a:off x="1676400" y="3657600"/>
            <a:ext cx="3048000" cy="3054350"/>
          </a:xfrm>
          <a:prstGeom prst="rect">
            <a:avLst/>
          </a:prstGeom>
          <a:noFill/>
          <a:ln w="9525">
            <a:noFill/>
            <a:miter lim="800000"/>
            <a:headEnd/>
            <a:tailEnd/>
          </a:ln>
        </p:spPr>
      </p:pic>
      <p:pic>
        <p:nvPicPr>
          <p:cNvPr id="17413" name="Picture 2" descr="http://www.phd2published.com/wp-content/uploads/2012/03/bright-idea.jpg"/>
          <p:cNvPicPr>
            <a:picLocks noChangeAspect="1" noChangeArrowheads="1"/>
          </p:cNvPicPr>
          <p:nvPr/>
        </p:nvPicPr>
        <p:blipFill>
          <a:blip r:embed="rId5"/>
          <a:srcRect/>
          <a:stretch>
            <a:fillRect/>
          </a:stretch>
        </p:blipFill>
        <p:spPr bwMode="auto">
          <a:xfrm>
            <a:off x="7467600" y="0"/>
            <a:ext cx="1447800" cy="1447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IDEAS: Fishbone Maps</a:t>
            </a:r>
          </a:p>
        </p:txBody>
      </p:sp>
      <p:pic>
        <p:nvPicPr>
          <p:cNvPr id="18434" name="Picture 2" descr="http://www.writedesignonline.com/organizers/FishboneMap.gif"/>
          <p:cNvPicPr>
            <a:picLocks noChangeAspect="1" noChangeArrowheads="1"/>
          </p:cNvPicPr>
          <p:nvPr/>
        </p:nvPicPr>
        <p:blipFill>
          <a:blip r:embed="rId2"/>
          <a:srcRect/>
          <a:stretch>
            <a:fillRect/>
          </a:stretch>
        </p:blipFill>
        <p:spPr bwMode="auto">
          <a:xfrm>
            <a:off x="155575" y="1371600"/>
            <a:ext cx="3714750" cy="2324100"/>
          </a:xfrm>
          <a:prstGeom prst="rect">
            <a:avLst/>
          </a:prstGeom>
          <a:noFill/>
          <a:ln w="9525">
            <a:noFill/>
            <a:miter lim="800000"/>
            <a:headEnd/>
            <a:tailEnd/>
          </a:ln>
        </p:spPr>
      </p:pic>
      <p:pic>
        <p:nvPicPr>
          <p:cNvPr id="18435" name="Picture 4" descr="http://www.enchantedlearning.com/graphicorganizers/fishbone/gifs/fish.GIF"/>
          <p:cNvPicPr>
            <a:picLocks noChangeAspect="1" noChangeArrowheads="1"/>
          </p:cNvPicPr>
          <p:nvPr/>
        </p:nvPicPr>
        <p:blipFill>
          <a:blip r:embed="rId3"/>
          <a:srcRect/>
          <a:stretch>
            <a:fillRect/>
          </a:stretch>
        </p:blipFill>
        <p:spPr bwMode="auto">
          <a:xfrm>
            <a:off x="4953000" y="1524000"/>
            <a:ext cx="3571875" cy="1681163"/>
          </a:xfrm>
          <a:prstGeom prst="rect">
            <a:avLst/>
          </a:prstGeom>
          <a:noFill/>
          <a:ln w="9525">
            <a:noFill/>
            <a:miter lim="800000"/>
            <a:headEnd/>
            <a:tailEnd/>
          </a:ln>
        </p:spPr>
      </p:pic>
      <p:pic>
        <p:nvPicPr>
          <p:cNvPr id="18436" name="Picture 6" descr="http://www.achievementstrategies.org/images/graphOrg/FishboneMain.jpg"/>
          <p:cNvPicPr>
            <a:picLocks noChangeAspect="1" noChangeArrowheads="1"/>
          </p:cNvPicPr>
          <p:nvPr/>
        </p:nvPicPr>
        <p:blipFill>
          <a:blip r:embed="rId4"/>
          <a:srcRect/>
          <a:stretch>
            <a:fillRect/>
          </a:stretch>
        </p:blipFill>
        <p:spPr bwMode="auto">
          <a:xfrm>
            <a:off x="4267200" y="3219450"/>
            <a:ext cx="4679950" cy="3405188"/>
          </a:xfrm>
          <a:prstGeom prst="rect">
            <a:avLst/>
          </a:prstGeom>
          <a:noFill/>
          <a:ln w="9525">
            <a:noFill/>
            <a:miter lim="800000"/>
            <a:headEnd/>
            <a:tailEnd/>
          </a:ln>
        </p:spPr>
      </p:pic>
      <p:pic>
        <p:nvPicPr>
          <p:cNvPr id="18437" name="Picture 8" descr="http://www.study-skills-for-all-ages.com/image-files/fish_bone_graphic_organizer_example.gif"/>
          <p:cNvPicPr>
            <a:picLocks noChangeAspect="1" noChangeArrowheads="1"/>
          </p:cNvPicPr>
          <p:nvPr/>
        </p:nvPicPr>
        <p:blipFill>
          <a:blip r:embed="rId5"/>
          <a:srcRect/>
          <a:stretch>
            <a:fillRect/>
          </a:stretch>
        </p:blipFill>
        <p:spPr bwMode="auto">
          <a:xfrm>
            <a:off x="60325" y="4267200"/>
            <a:ext cx="4286250" cy="2357438"/>
          </a:xfrm>
          <a:prstGeom prst="rect">
            <a:avLst/>
          </a:prstGeom>
          <a:noFill/>
          <a:ln w="9525">
            <a:noFill/>
            <a:miter lim="800000"/>
            <a:headEnd/>
            <a:tailEnd/>
          </a:ln>
        </p:spPr>
      </p:pic>
      <p:pic>
        <p:nvPicPr>
          <p:cNvPr id="18438" name="Picture 2" descr="http://www.phd2published.com/wp-content/uploads/2012/03/bright-idea.jpg"/>
          <p:cNvPicPr>
            <a:picLocks noChangeAspect="1" noChangeArrowheads="1"/>
          </p:cNvPicPr>
          <p:nvPr/>
        </p:nvPicPr>
        <p:blipFill>
          <a:blip r:embed="rId6"/>
          <a:srcRect/>
          <a:stretch>
            <a:fillRect/>
          </a:stretch>
        </p:blipFill>
        <p:spPr bwMode="auto">
          <a:xfrm>
            <a:off x="533400" y="304800"/>
            <a:ext cx="914400" cy="914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IDEAS: Venn Diagrams</a:t>
            </a:r>
            <a:br>
              <a:rPr lang="en-US" smtClean="0"/>
            </a:br>
            <a:r>
              <a:rPr lang="en-US" sz="1300" i="1" smtClean="0"/>
              <a:t>Think: For what kind of writing would this be most helpful?</a:t>
            </a:r>
            <a:endParaRPr lang="en-US" sz="1300" smtClean="0"/>
          </a:p>
        </p:txBody>
      </p:sp>
      <p:pic>
        <p:nvPicPr>
          <p:cNvPr id="19458" name="Picture 4" descr="http://www.louisianavoices.org/images/edu_venn_diagram2.GIF"/>
          <p:cNvPicPr>
            <a:picLocks noChangeAspect="1" noChangeArrowheads="1"/>
          </p:cNvPicPr>
          <p:nvPr/>
        </p:nvPicPr>
        <p:blipFill>
          <a:blip r:embed="rId2"/>
          <a:srcRect/>
          <a:stretch>
            <a:fillRect/>
          </a:stretch>
        </p:blipFill>
        <p:spPr bwMode="auto">
          <a:xfrm>
            <a:off x="533400" y="2209800"/>
            <a:ext cx="4029075" cy="2752725"/>
          </a:xfrm>
          <a:prstGeom prst="rect">
            <a:avLst/>
          </a:prstGeom>
          <a:noFill/>
          <a:ln w="9525">
            <a:noFill/>
            <a:miter lim="800000"/>
            <a:headEnd/>
            <a:tailEnd/>
          </a:ln>
        </p:spPr>
      </p:pic>
      <p:pic>
        <p:nvPicPr>
          <p:cNvPr id="19459" name="Picture 6" descr="http://t2.gstatic.com/images?q=tbn:ANd9GcQaHff1cixIWAzvo0_IU7-EdsEibJXe2M9-eAP-INozjEuuXkD_"/>
          <p:cNvPicPr>
            <a:picLocks noChangeAspect="1" noChangeArrowheads="1"/>
          </p:cNvPicPr>
          <p:nvPr/>
        </p:nvPicPr>
        <p:blipFill>
          <a:blip r:embed="rId3"/>
          <a:srcRect/>
          <a:stretch>
            <a:fillRect/>
          </a:stretch>
        </p:blipFill>
        <p:spPr bwMode="auto">
          <a:xfrm>
            <a:off x="5867400" y="2438400"/>
            <a:ext cx="2867025" cy="3711575"/>
          </a:xfrm>
          <a:prstGeom prst="rect">
            <a:avLst/>
          </a:prstGeom>
          <a:noFill/>
          <a:ln w="9525">
            <a:noFill/>
            <a:miter lim="800000"/>
            <a:headEnd/>
            <a:tailEnd/>
          </a:ln>
        </p:spPr>
      </p:pic>
      <p:pic>
        <p:nvPicPr>
          <p:cNvPr id="19460" name="Picture 2" descr="http://www.phd2published.com/wp-content/uploads/2012/03/bright-idea.jpg"/>
          <p:cNvPicPr>
            <a:picLocks noChangeAspect="1" noChangeArrowheads="1"/>
          </p:cNvPicPr>
          <p:nvPr/>
        </p:nvPicPr>
        <p:blipFill>
          <a:blip r:embed="rId4"/>
          <a:srcRect/>
          <a:stretch>
            <a:fillRect/>
          </a:stretch>
        </p:blipFill>
        <p:spPr bwMode="auto">
          <a:xfrm>
            <a:off x="533400" y="76200"/>
            <a:ext cx="1447800" cy="1447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IDEAS: T-Chart </a:t>
            </a:r>
          </a:p>
        </p:txBody>
      </p:sp>
      <p:pic>
        <p:nvPicPr>
          <p:cNvPr id="20482" name="Picture 2" descr="http://www.writedesignonline.com/organizers/T-Chart+-.gif"/>
          <p:cNvPicPr>
            <a:picLocks noChangeAspect="1" noChangeArrowheads="1"/>
          </p:cNvPicPr>
          <p:nvPr/>
        </p:nvPicPr>
        <p:blipFill>
          <a:blip r:embed="rId2"/>
          <a:srcRect/>
          <a:stretch>
            <a:fillRect/>
          </a:stretch>
        </p:blipFill>
        <p:spPr bwMode="auto">
          <a:xfrm>
            <a:off x="152400" y="749300"/>
            <a:ext cx="2714625" cy="1543050"/>
          </a:xfrm>
          <a:prstGeom prst="rect">
            <a:avLst/>
          </a:prstGeom>
          <a:noFill/>
          <a:ln w="9525">
            <a:noFill/>
            <a:miter lim="800000"/>
            <a:headEnd/>
            <a:tailEnd/>
          </a:ln>
        </p:spPr>
      </p:pic>
      <p:pic>
        <p:nvPicPr>
          <p:cNvPr id="20483" name="Picture 4" descr="https://encrypted-tbn3.gstatic.com/images?q=tbn:ANd9GcSRvnLhK211NfHl3ppZAmLrMFr1sB1aS4GO6D0PWGINhpaGA-jI"/>
          <p:cNvPicPr>
            <a:picLocks noChangeAspect="1" noChangeArrowheads="1"/>
          </p:cNvPicPr>
          <p:nvPr/>
        </p:nvPicPr>
        <p:blipFill>
          <a:blip r:embed="rId3"/>
          <a:srcRect/>
          <a:stretch>
            <a:fillRect/>
          </a:stretch>
        </p:blipFill>
        <p:spPr bwMode="auto">
          <a:xfrm>
            <a:off x="304800" y="4030663"/>
            <a:ext cx="1787525" cy="1989137"/>
          </a:xfrm>
          <a:prstGeom prst="rect">
            <a:avLst/>
          </a:prstGeom>
          <a:noFill/>
          <a:ln w="9525">
            <a:noFill/>
            <a:miter lim="800000"/>
            <a:headEnd/>
            <a:tailEnd/>
          </a:ln>
        </p:spPr>
      </p:pic>
      <p:pic>
        <p:nvPicPr>
          <p:cNvPr id="20484" name="Picture 6" descr="http://www.do2learn.com/organizationtools/SocialSkillsToolbox/images/TChart-respectingideas.jpg"/>
          <p:cNvPicPr>
            <a:picLocks noChangeAspect="1" noChangeArrowheads="1"/>
          </p:cNvPicPr>
          <p:nvPr/>
        </p:nvPicPr>
        <p:blipFill>
          <a:blip r:embed="rId4"/>
          <a:srcRect/>
          <a:stretch>
            <a:fillRect/>
          </a:stretch>
        </p:blipFill>
        <p:spPr bwMode="auto">
          <a:xfrm>
            <a:off x="5029200" y="1525588"/>
            <a:ext cx="3911600" cy="4762500"/>
          </a:xfrm>
          <a:prstGeom prst="rect">
            <a:avLst/>
          </a:prstGeom>
          <a:noFill/>
          <a:ln w="9525">
            <a:noFill/>
            <a:miter lim="800000"/>
            <a:headEnd/>
            <a:tailEnd/>
          </a:ln>
        </p:spPr>
      </p:pic>
      <p:pic>
        <p:nvPicPr>
          <p:cNvPr id="20485" name="Picture 8" descr="http://img.docstoccdn.com/thumb/orig/4863714.png"/>
          <p:cNvPicPr>
            <a:picLocks noChangeAspect="1" noChangeArrowheads="1"/>
          </p:cNvPicPr>
          <p:nvPr/>
        </p:nvPicPr>
        <p:blipFill>
          <a:blip r:embed="rId5"/>
          <a:srcRect/>
          <a:stretch>
            <a:fillRect/>
          </a:stretch>
        </p:blipFill>
        <p:spPr bwMode="auto">
          <a:xfrm>
            <a:off x="2116138" y="2146300"/>
            <a:ext cx="2913062" cy="3770313"/>
          </a:xfrm>
          <a:prstGeom prst="rect">
            <a:avLst/>
          </a:prstGeom>
          <a:noFill/>
          <a:ln w="9525">
            <a:noFill/>
            <a:miter lim="800000"/>
            <a:headEnd/>
            <a:tailEnd/>
          </a:ln>
        </p:spPr>
      </p:pic>
      <p:pic>
        <p:nvPicPr>
          <p:cNvPr id="20486" name="Picture 2" descr="http://www.phd2published.com/wp-content/uploads/2012/03/bright-idea.jpg"/>
          <p:cNvPicPr>
            <a:picLocks noChangeAspect="1" noChangeArrowheads="1"/>
          </p:cNvPicPr>
          <p:nvPr/>
        </p:nvPicPr>
        <p:blipFill>
          <a:blip r:embed="rId6"/>
          <a:srcRect/>
          <a:stretch>
            <a:fillRect/>
          </a:stretch>
        </p:blipFill>
        <p:spPr bwMode="auto">
          <a:xfrm>
            <a:off x="7239000" y="19050"/>
            <a:ext cx="1447800" cy="1447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95300" y="0"/>
            <a:ext cx="8229600" cy="1143000"/>
          </a:xfrm>
        </p:spPr>
        <p:txBody>
          <a:bodyPr/>
          <a:lstStyle/>
          <a:p>
            <a:r>
              <a:rPr lang="en-US" smtClean="0"/>
              <a:t>IDEAS: Pros &amp; Cons Scale</a:t>
            </a:r>
          </a:p>
        </p:txBody>
      </p:sp>
      <p:pic>
        <p:nvPicPr>
          <p:cNvPr id="21506" name="Picture 2" descr="http://us.123rf.com/400wm/400/400/raywoo/raywoo1112/raywoo111200099/11792761-chalkboard-drawing--pros-and-cons-list-side-by-side.jpg"/>
          <p:cNvPicPr>
            <a:picLocks noChangeAspect="1" noChangeArrowheads="1"/>
          </p:cNvPicPr>
          <p:nvPr/>
        </p:nvPicPr>
        <p:blipFill>
          <a:blip r:embed="rId2"/>
          <a:srcRect/>
          <a:stretch>
            <a:fillRect/>
          </a:stretch>
        </p:blipFill>
        <p:spPr bwMode="auto">
          <a:xfrm>
            <a:off x="441325" y="2624138"/>
            <a:ext cx="1827213" cy="1219200"/>
          </a:xfrm>
          <a:prstGeom prst="rect">
            <a:avLst/>
          </a:prstGeom>
          <a:noFill/>
          <a:ln w="9525">
            <a:noFill/>
            <a:miter lim="800000"/>
            <a:headEnd/>
            <a:tailEnd/>
          </a:ln>
        </p:spPr>
      </p:pic>
      <p:pic>
        <p:nvPicPr>
          <p:cNvPr id="21507" name="Picture 6" descr="http://library.wrdsb.ca/files/2010/03/ProsConsExample1.jpg"/>
          <p:cNvPicPr>
            <a:picLocks noChangeAspect="1" noChangeArrowheads="1"/>
          </p:cNvPicPr>
          <p:nvPr/>
        </p:nvPicPr>
        <p:blipFill>
          <a:blip r:embed="rId3"/>
          <a:srcRect/>
          <a:stretch>
            <a:fillRect/>
          </a:stretch>
        </p:blipFill>
        <p:spPr bwMode="auto">
          <a:xfrm>
            <a:off x="2522538" y="830263"/>
            <a:ext cx="4191000" cy="6027737"/>
          </a:xfrm>
          <a:prstGeom prst="rect">
            <a:avLst/>
          </a:prstGeom>
          <a:noFill/>
          <a:ln w="9525">
            <a:noFill/>
            <a:miter lim="800000"/>
            <a:headEnd/>
            <a:tailEnd/>
          </a:ln>
        </p:spPr>
      </p:pic>
      <p:sp>
        <p:nvSpPr>
          <p:cNvPr id="21508" name="AutoShape 8" descr="data:image/jpeg;base64,/9j/4AAQSkZJRgABAQAAAQABAAD/2wCEAAkGBhAQEBAQEBIPFBAPEA8PEBAPEA8PEA8UFBQVFBQQFBIXHCYeFxkjGRQUHy8gIycpLCwsFR4xNTAqNSYsLCkBCQoKDgwOGA8PFykdHCQpKSksLC4pKSkpLCksLywpKSksKSkpKSkpKSwpLCwpKSkpKSwpKSkpKSkpKSkpKSkpLP/AABEIAK8BGAMBIgACEQEDEQH/xAAbAAACAgMBAAAAAAAAAAAAAAACAwQFAAEGB//EAEQQAAICAQIDBQUEBQoFBQAAAAECAAMRBBIFITEGE0FRcSIyYYGRBxRCoSNSkrHBFTNTYnKCk7LR4RZEc3SiF0NUlPD/xAAaAQADAQEBAQAAAAAAAAAAAAAAAQIEAwUG/8QAKhEAAgIBAwIFBAMBAAAAAAAAAAECEQMEEiExQRMUUWFxBSIykRUzgUL/2gAMAwEAAhEDEQA/AOgrSSUSaRI9UmgzGKsaqzFWNVYAYqw1EwCGoiGbUQgJgEICIRk2JmJsCAGYhATMTcQzUyZiZADJmJkyAAzRhTREABmpszUYAmCRDIgEQEDiCwh4gkQAWRAMa0WRGMWwgERpEAiACmEUyx5EBhGIjssUyySwimEBkR0iHSTWWIdIwIFiTJIsrmShnQrXGqkNa41a5zJAVIwJDVIwJEAsJDCxgSbCQELCwwsYEm9sQC9s2FmxYuSuRkdQeUYEk7kPkXtmwsZtmYjsBe2a2xu2ZthYCtszbG7Zm2FgV2o1YWzYSBip7ef4sHAWSQMgHz5yJxTSBnqPLPtofPYcE/mB9ZY7ZnxuXizt8cHSVbUJKwSkftmtk02cxBWCVjysHZGAgrBKx5SCVgAgrAKyQUgFIARysBlkgrAKRjI5WAVkgpAKxiI7LFsslFYtkgBEZYp0ktki2SAEF0mSQ9cyMZ0SpGqkJUjQkgkWqQwkNVhhJNgAFmwkYFhbZLYCwk1a4QFm5Ac/9odtgRSzHAA5mR9Pp2tIsfIUc605ezz95vj09JzlPsikir0mtf7xcLVPdv3bplR+jBG3DH448P4S4+7DwJHoeUj92PvbqcYs04BBJ54YjGPTP0PnG57g4P8ANE4U8sofI/Dr+QnBxXcvc+wRrsHQg+vIwDqiPeUiT9s3skvFNfhNr55KU0/yRCTVofHHrHKwPQg+k3ZoUPhj05SK/DD+E59eU5PLqMfWKl8FKOOXR0S9s1tkBltT9YD6iCOJsOuD6/7SV9RhdTTiN6eXZ2R+LW7bh8dLcB8TuEtwvKc1xLiiW2oCpHdV2sxBBBUlMgfHlOjo1ldgyjDB6Z5H6S8GWEsspJ9aDJFqCTQWyDtj9k0Vm/cZhBWCVjys1tlWIjlYO2PKTRSVYEcpAKSSVg7YwIxSAVkkrAZIwIpWAUkopAKRjIpSAyyUyRZSAEVki2SS2WLZYwIbpMj3SZADoQsMLNqsMCcWxGgs4jUfarQjshouyjMvJ0/CSP4Tu1Xp6zxHQ1r/ACheGAIFl/vAEcrJs0mKGRSc1dDR3Oh+1PSWMFZLa8nG5trLn4kdJP7Q9vaNH3J2NaLlZlNbKMYOCDnxlN9qfDdIunrsValv71QuwKrOpB3AgdR05zz7igfudKWzgrZtz8Cv8MTRj0uHKlNWlyqGkd0PtS072BrabtqkFFU14B/WbPvHp5eM7bgHaTT61d1LZI95WGGX1EidnuC6e3RVLZTUwZcHNaZ5/HGR6zzHguu+48RuNWWqofUeOQyVlsZPj0xOC0+HKpLGmmgfJ6N2n7V0aHUVtYWZu6cGuvaX5kFcjwB5nmfASlX7XKyfa0r7Dyz3qkkehXBnO9iuGjXaw6nV/pA1oBDHk7sC3PzAx0nr78PqZO7NdZTGNhRduPLGJE4YMD2TTk+/NDKHgHanT2jNLk1ADcjjFtB/rDPNPiPrJfaXtbp9Aim3LO4JStPeYD8WTyA+M877VcO/kjX036flVZ+kVDzAAOLKjnqvMdfP4TXbvT/d9fptSyNZpWWixFbmGVfaarPzzz85cdHB5ItO4NWvX4BnR8P+1uh7At1FlSt0s3CwAebLgHHxE7tGDAEEEEAgjmCDzBBnH6izhnGq66xbtsRtyqAldy8sFAGGCPgM9BOp4boRRTVSGZhUgQM2NxA6ZxM2oWNJbU4vumIkYibtFW/vKPXoY+ZMMoRlxJWUpNdGcpxTglaWkhj+k09/JsYXBQZz48z+Uk0cDurAHstjxU4/IzO0hxbX/wBvf/mSdDPO8rCeSS6VRq8aUYp9SkV7a+oYeoJEdXxP9YfTkfpLaLfTqeqg/KdFp82P+vJ+yHlhL8okZNWjePPyPKN2xb8LrPTI9DE/yc6+4/yIxO0c2aP5wv4Objjf4v8AZIKzW2J33L1UN8VPOENYv4sqf6wI/Od46iD68fJDxte4RSAVjVYHoQfQzRE0qRAkrBKxxWCRKTEIZIDJHkQSJQEYrAZJIZYsrKAjlYDJJBWAVgBFdZuNdZkYF4BDUQRDEzMAlE8I4hw828Q1NYbae/v5nJ6OfKe7zyvjvZDV6fV36wIHpd7rCazuZFYk+0vX6Zm7RZ44lNt1wVHklcE+ynvMWam59pwQirhmGPFiTiRvtc4fXRXoEqUBFXUAD/C6ybV9pxIA7ylcAD3cdOX4pRdseKHiAp/T0/ou86ui+9t6fszPh+p7s0fEdL4pHbwZdR3HLddTo9PfTfcNNYoqdFYqK3x5jwYfmPjLvsV2Z0t2gvNRLam+mytnbHsbgdoUeAzyJ68jKiriOdL90e1TUy4ZA9JHhzGWzkEAyF2Xsv0bNi1NjZxstrDfTPjH/JYpY5JPa0/2V4EkO+z7iApuOmtOxxqEsAYAc1yrpz6EdflPZgf/AN5zxDj+gTUubg6rc3NnNlOHI6Fva6/GV5Gv292dYor6Y+9pjHljdmKWfT6p+Jv2vumKWGaOn+0bXrrtbp9Hp8O1eayVOR3ljDIz5KAMn18p1XFO0uirvTheoqLg9zXusCmrmoCtz5j1E4Ls+adE3eLfX32CN4sp9kHqFAJxE9qtdRqyth1Cd8g27vabcBzAOB4ZPOT5/TynHDztXf3K8vKrLft72Jq0SDVadmRd4AQt7rE/gOc8hz8Z3/YziT6nQ6a63nYyEMx/FtYru9TieI1/eNS6VtbZdjAREFtjfIEcvWe3dleHXaehK7QihF2qiEsQOvtc8Z69J21OeMscYbt0vX2OTi0uS7g2WBQWPRVLH0Ayf3TcGwAqwb3SpDZ5DBHPJ9J576EI51qm1T5KqWCkAHGEViPZHzx9JP4VxIsxRuZBYZ8QVJBU/Qyqp1RqLCtvAqHK9R4NgyVoEFNbahuYUHaM5Z3Y45nzJP5zxsM3v4b3W79KN84rbyuOx0E1IXDuIG0n2QAoGTknmfD98mz2ITU1cTBKLi6ZswTMzNZlkGGAYRMianUnPdpzcjmfCsdNx/PA+EHVcjXJV8W1aV6nTqFB5s1hUgd0vId4w8fEfMy4znp49JVcN0wN+obO4IFpySDub33J8epHjJAbuDtP8yxAUnP6M590/Dy8oofbyXLngmQSIWYJndHMDEEwzAMtAAYBjDAMsQoiAwjGgNGAphMmNMgBcqYQMSrQwZnYWNDQsxQMIGTQFdrey2ivJNunpZj1baFY/HK4lZZ9mXDG/wDYI/s2WD+M6UNN7otpSk0ci/2T8MP4Lh6XNB/9I+G/q3/4v+06/dCBkuI98vU48fZHwz9W7/F/2hr9lHDR+C4+tzTrg0zdDag3y9Tmq/sz4Wv/AC+f7Vlp/jJtHYnhye7pKPmpb95lxumbotobn6gafSV1DFaVoPKtFQfkI7MDdM3R0TYzMqe0NxCIo6Ox3f3RkD64+kst0RrNMLEKn1B8iPGc80JSxtR6l45JSTZB4bw2t6ssMl88xnKYPLHxlPfyZq85FdnhnaWAxn5ZPofSFri2nIRi3tKzDuyxBAIBPLp1EstHwQYPecuWFVfw/HPTM8fw3kShCDUl1ZvUlBuUpWn0LDhiKtS7SDnmSPPxknMquGaKytm3MNngB+Lyb4SB2z7SfdKSQcMwJz4qvTl8SeU9fAn4aTVGOUXPJUXdl/bqkT3nRf7TAQltDDIIIPiCCPrPF+C8D1/FS1os7qgMR3jFvaPkMc2I8T0kniXCOIcJPeafUtaoG60KHIrHQGys5GDz5zpu9je/p8U9niLf6Hquq1Zz3dfOw4z4isfrH88D4RI1NNAIaxN3NmLONzHmeYnn932gq+jXZlLWDHVNk7sg8gjf1s/ITm+GcI1ev/SKxroa1aQ3P2mY8wB1bA5kw3dycegbTc3tS6nsHAP5hXzk2l7W57ubnOM/QfKSdTdWBixlAbwYgbp5Lx3gGt4QUt0+pdkbOSuV9ocyrISQRjn9YXF+2A1ulrsIC3UrYtoX3STjay/A46eBBlxfZkT0b4nCW6N1foem03mohGOa2x3dhPIeVZPy5H4/COfX1BthsrDDkVLruHynjvYPtT3N3c6hi2m1GEbeSRW34XHkOeD6/CSO3Lsl2oXcSQyjdnmeS9efWEJcNlZNBKGZY2+vc9X1XEaqsd46LnpuIBPoPGap1tdnuOjf2WB/LrPAbOKWLWi5PNT7RJJ6nlzl9/wHrhVVqaT3hsVLB3T4YbgDjmQciUsvoi39PjBfdkrmj2QmAxlV2Wt1J0qfe1Zb1yjbsZYA+y5x44/dLRjNC5Vnlzjtk4gmLYwjFsYyQWMyAxmRgWqmMBkZWjA04tAPBhZiA0IPJoQ0Gb3RQeEGhQB5mw8Xvmt0KAdumZi903uioYeZvdF5mZhQB7pmYGZmYUAe6YWgZmswoCm4+Muv/Qu/zLLvdKbjH84P+3t/zLLYGZMX90/8O+T+uP8AoZaeZ/bAr4qPPY20fTdy+pE9JzKTtfwkarSWVlSze8m33gw6Ef6TVLoytJkWPNGT6WRuzOpVdDo6dPgu1CE45ivd7zv/AHi3lnEtXvo0ygWuoazOWfJNh6nlz5c543oO0er4du053hQT7PNSPTPh44kLXcc1GrfCB2J5ZJztHr0AnBZVXKPSyfTpyyOSl9rd2dD9p1lZsDVbClgrIKYxyyCOXQ5E63soa/u/DVUoK66LLmy6A96Ttxt655sfpOHq4Cv3funwXJ3NZ1IPLkM+EradVqtFmsqWrySCBkDzKnBx6GZ/M7n9qO/gLJh8JS5Tv5PSftC4hWaa6gylmfecEHaqgjJ+Z/KeQ6ZvZvx0xy/a5Sdbr9RqSVrrb2veY5P/AJdBHangTVVAINx2nvCOpPhgeU6zzK16hhxeXxuLfLoXpOAvZoH1S8xXea3H6o2qQ/pzIPylbreK2W7RYSW5Asep2gAZ+QnT9lGZNPYjqQrucq25cgqB0lHxfgjq25AWUn8PMjyyJwjmW5xNayKWVqb4u17HU9nuE8P1ukrqtZab0UjvFcAv7TY3K3LPT5eMrH4rreE3vRXcWrqbG0gtU2cH3D7vI+EpL+FMK0cH2tvtKeRHwkjQ6bV60lUrd2ON7YPj4sx5fOaIzTXHUzxi3J204tu0+3ueydm+ODWaZLwNpO5XXqFZeuD5ePzlixlR2X4P9z0tdJILDLOR0LNzOPTp8pZF56EbpWfP5lFZJKHS+DbNFM007xLvLORjvMkd7JuVQFolsatsho0crTkBKWyELIhDGCSIaGhbooQxEAU3iaEYoiADbMxG7ZopFYwAJmIRSZiFiBwZmDDmxCwF85nObu1FaDLsij+swEq9b2kqC/oSLHPTaDsHxJ/gJzlljBW2XGDk6Qji14NuBzK0uG288EkEA/HEt67AwDLzB6Gc9wPUbN5b2mclmJ58zJGg4l3TOCCa2bPLqhPiB4ieRg10fHlfCZuyaeXhpLsXkzERVxahjhba8+RbafoZKLCe0pJ9DA011K3ivAtPql231q+OhPJh6MOYlBb9naL/ADF9qDwWxK7lH5A/nOvyIOYpY4y6ouOWceEzhbew+qHR9I/qL6T/AOJIkK3sbq/6Ctv+nrWX/Mhno5aa3Tj5TH6HRamZ5sOy+pX/AJS75a2g/vUTZ7Paj/4Wp/8Atab/AEno++ZkReTx+5XmpnnS9nNSeX3R/wC/rKR+5TDXsXqG61UJ/b1Nr/kiCegmCY1o8a9RPUzOP0fYRAQ1xrP9WuvAPqzlifoJ0Om0KVLtrUKPh4+pkwwGE048cIdEcpZJS6sSwimEcwimnYgS8Q8e5kawxoBDzINjTJQyfXZHo8g12CSa7JxbFRMVo1TIyPHq8hsQ9YxViVsjFeTY6HgQhFBoYeSxUMhCL3TYaSMZia7sQd0B7sCHIC9fq66U3uTjoAOZY+QHynGcW7csGCDFSuSN3vMPn0EX2645h6FHgbSR8lx/GUL306hdtikfEc5h1WbJCW3sbdPhjJW+pdVqlntbg+eed2SfnJ1FOPD6TmdN2cI503EeXWWlOk1q9GUj4gzxsn3f9HoRVdi8BA8DMyMYCt8ZVqdcPwofkP8ASHt158EHoo/0mbZ7lDNRps8yox8cSKeP/dR7L+Q2N7Sn4Yzyg38H1jj2nIHwBEg/8PJWd1jZI8zn8pqxTcHe79EyhGS5R2HCO0i3EK67HPQ9VY+WfA+suJ5u/FghXb+sv7xO802s3jPnPodHllmi3I8nUYljfBLM0TBDTMzYZjDBJmEwSY7CjCYG6bwYOyOx0ELfOYxgkQGeJsqjHMQ7QneR7LJSHQLvI1jwrLJFttloKBtsmpGtsm5YUSqrpKrulNXfJKaicWh0XFdskJdKivUR6XznQqLZbY1bZVpfHJfJAs1thi2Vy3xi2xUBPDww8gi6GLoqAmb4D84gWwhbBBRR9oOyyakcyQw5qw6gzkL+yOrpPsgWL4FThv2TPTd8zcJOSMci+5HSE5Q6Hl1Vt1Xv12r6o37xJ1faAj8ZHzM9BKKfART6Os9VX5gTHLQ433O61T7o4kdpn/pD+1NN2of+kP7U7Q8Lo/o0/ZE2vDqh0RP2ROX8bD1K817HCWceduhdifLc37on7rqrfdqfn4uNo/OeiihB0Ah4AnaGhxR9yXqpdkcTwzsS5YNew5HIRenzPjOz0ulCACN3TXeTbGoKoozSk5O2NEwtEG6CboyRxcQWskc2wGtgA9rYprYhrolr5SQEh7Yh7oh75He+WkBIe6R7Loiy+RrL5aQx1l0iWXxVt8i2XS0MZbdMkKy2ZLAcl0kV6iVK2x6WzlQ6LdNRHpfKhLo5L4qCi5TURyaiU63xyXyaCi3W+NW+VK3xqXyaFRarfGC+VQvjFvioKLUXQhdKwXwhdFQFl30IXSt76ELoqCix76b7+V3fTffGFBRYd9M76QO/md9Cgond9M76QO+mu/hQqJxugm6Qe+gm+FBRON0A3yEb4BvlUFEw3xbXyGb4tr40goltfFPfIjXxT3yqHRJe6Je2RmviLL4woe9sjvbFPdEPbKHQyy2R3eC9kQ1kYBO8yIZ5kqxn/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1509" name="AutoShape 10" descr="data:image/jpeg;base64,/9j/4AAQSkZJRgABAQAAAQABAAD/2wCEAAkGBhAQEBAQEBIPFBAPEA8PEBAPEA8PEA8UFBQVFBQQFBIXHCYeFxkjGRQUHy8gIycpLCwsFR4xNTAqNSYsLCkBCQoKDgwOGA8PFykdHCQpKSksLC4pKSkpLCksLywpKSksKSkpKSkpKSwpLCwpKSkpKSwpKSkpKSkpKSkpKSkpLP/AABEIAK8BGAMBIgACEQEDEQH/xAAbAAACAgMBAAAAAAAAAAAAAAACAwQFAAEGB//EAEQQAAICAQIDBQUEBQoFBQAAAAECAAMRBBIFITEGE0FRcSIyYYGRBxRCoSNSkrHBFTNTYnKCk7LR4RZEc3SiF0NUlPD/xAAaAQADAQEBAQAAAAAAAAAAAAAAAQIEAwUG/8QAKhEAAgIBAwIFBAMBAAAAAAAAAAECEQMEEiExQRMUUWFxBSIykRUzgUL/2gAMAwEAAhEDEQA/AOgrSSUSaRI9UmgzGKsaqzFWNVYAYqw1EwCGoiGbUQgJgEICIRk2JmJsCAGYhATMTcQzUyZiZADJmJkyAAzRhTREABmpszUYAmCRDIgEQEDiCwh4gkQAWRAMa0WRGMWwgERpEAiACmEUyx5EBhGIjssUyySwimEBkR0iHSTWWIdIwIFiTJIsrmShnQrXGqkNa41a5zJAVIwJDVIwJEAsJDCxgSbCQELCwwsYEm9sQC9s2FmxYuSuRkdQeUYEk7kPkXtmwsZtmYjsBe2a2xu2ZthYCtszbG7Zm2FgV2o1YWzYSBip7ef4sHAWSQMgHz5yJxTSBnqPLPtofPYcE/mB9ZY7ZnxuXizt8cHSVbUJKwSkftmtk02cxBWCVjysHZGAgrBKx5SCVgAgrAKyQUgFIARysBlkgrAKRjI5WAVkgpAKxiI7LFsslFYtkgBEZYp0ktki2SAEF0mSQ9cyMZ0SpGqkJUjQkgkWqQwkNVhhJNgAFmwkYFhbZLYCwk1a4QFm5Ac/9odtgRSzHAA5mR9Pp2tIsfIUc605ezz95vj09JzlPsikir0mtf7xcLVPdv3bplR+jBG3DH448P4S4+7DwJHoeUj92PvbqcYs04BBJ54YjGPTP0PnG57g4P8ANE4U8sofI/Dr+QnBxXcvc+wRrsHQg+vIwDqiPeUiT9s3skvFNfhNr55KU0/yRCTVofHHrHKwPQg+k3ZoUPhj05SK/DD+E59eU5PLqMfWKl8FKOOXR0S9s1tkBltT9YD6iCOJsOuD6/7SV9RhdTTiN6eXZ2R+LW7bh8dLcB8TuEtwvKc1xLiiW2oCpHdV2sxBBBUlMgfHlOjo1ldgyjDB6Z5H6S8GWEsspJ9aDJFqCTQWyDtj9k0Vm/cZhBWCVjys1tlWIjlYO2PKTRSVYEcpAKSSVg7YwIxSAVkkrAZIwIpWAUkopAKRjIpSAyyUyRZSAEVki2SS2WLZYwIbpMj3SZADoQsMLNqsMCcWxGgs4jUfarQjshouyjMvJ0/CSP4Tu1Xp6zxHQ1r/ACheGAIFl/vAEcrJs0mKGRSc1dDR3Oh+1PSWMFZLa8nG5trLn4kdJP7Q9vaNH3J2NaLlZlNbKMYOCDnxlN9qfDdIunrsValv71QuwKrOpB3AgdR05zz7igfudKWzgrZtz8Cv8MTRj0uHKlNWlyqGkd0PtS072BrabtqkFFU14B/WbPvHp5eM7bgHaTT61d1LZI95WGGX1EidnuC6e3RVLZTUwZcHNaZ5/HGR6zzHguu+48RuNWWqofUeOQyVlsZPj0xOC0+HKpLGmmgfJ6N2n7V0aHUVtYWZu6cGuvaX5kFcjwB5nmfASlX7XKyfa0r7Dyz3qkkehXBnO9iuGjXaw6nV/pA1oBDHk7sC3PzAx0nr78PqZO7NdZTGNhRduPLGJE4YMD2TTk+/NDKHgHanT2jNLk1ADcjjFtB/rDPNPiPrJfaXtbp9Aim3LO4JStPeYD8WTyA+M877VcO/kjX036flVZ+kVDzAAOLKjnqvMdfP4TXbvT/d9fptSyNZpWWixFbmGVfaarPzzz85cdHB5ItO4NWvX4BnR8P+1uh7At1FlSt0s3CwAebLgHHxE7tGDAEEEEAgjmCDzBBnH6izhnGq66xbtsRtyqAldy8sFAGGCPgM9BOp4boRRTVSGZhUgQM2NxA6ZxM2oWNJbU4vumIkYibtFW/vKPXoY+ZMMoRlxJWUpNdGcpxTglaWkhj+k09/JsYXBQZz48z+Uk0cDurAHstjxU4/IzO0hxbX/wBvf/mSdDPO8rCeSS6VRq8aUYp9SkV7a+oYeoJEdXxP9YfTkfpLaLfTqeqg/KdFp82P+vJ+yHlhL8okZNWjePPyPKN2xb8LrPTI9DE/yc6+4/yIxO0c2aP5wv4Objjf4v8AZIKzW2J33L1UN8VPOENYv4sqf6wI/Od46iD68fJDxte4RSAVjVYHoQfQzRE0qRAkrBKxxWCRKTEIZIDJHkQSJQEYrAZJIZYsrKAjlYDJJBWAVgBFdZuNdZkYF4BDUQRDEzMAlE8I4hw828Q1NYbae/v5nJ6OfKe7zyvjvZDV6fV36wIHpd7rCazuZFYk+0vX6Zm7RZ44lNt1wVHklcE+ynvMWam59pwQirhmGPFiTiRvtc4fXRXoEqUBFXUAD/C6ybV9pxIA7ylcAD3cdOX4pRdseKHiAp/T0/ou86ui+9t6fszPh+p7s0fEdL4pHbwZdR3HLddTo9PfTfcNNYoqdFYqK3x5jwYfmPjLvsV2Z0t2gvNRLam+mytnbHsbgdoUeAzyJ68jKiriOdL90e1TUy4ZA9JHhzGWzkEAyF2Xsv0bNi1NjZxstrDfTPjH/JYpY5JPa0/2V4EkO+z7iApuOmtOxxqEsAYAc1yrpz6EdflPZgf/AN5zxDj+gTUubg6rc3NnNlOHI6Fva6/GV5Gv292dYor6Y+9pjHljdmKWfT6p+Jv2vumKWGaOn+0bXrrtbp9Hp8O1eayVOR3ljDIz5KAMn18p1XFO0uirvTheoqLg9zXusCmrmoCtz5j1E4Ls+adE3eLfX32CN4sp9kHqFAJxE9qtdRqyth1Cd8g27vabcBzAOB4ZPOT5/TynHDztXf3K8vKrLft72Jq0SDVadmRd4AQt7rE/gOc8hz8Z3/YziT6nQ6a63nYyEMx/FtYru9TieI1/eNS6VtbZdjAREFtjfIEcvWe3dleHXaehK7QihF2qiEsQOvtc8Z69J21OeMscYbt0vX2OTi0uS7g2WBQWPRVLH0Ayf3TcGwAqwb3SpDZ5DBHPJ9J576EI51qm1T5KqWCkAHGEViPZHzx9JP4VxIsxRuZBYZ8QVJBU/Qyqp1RqLCtvAqHK9R4NgyVoEFNbahuYUHaM5Z3Y45nzJP5zxsM3v4b3W79KN84rbyuOx0E1IXDuIG0n2QAoGTknmfD98mz2ITU1cTBKLi6ZswTMzNZlkGGAYRMianUnPdpzcjmfCsdNx/PA+EHVcjXJV8W1aV6nTqFB5s1hUgd0vId4w8fEfMy4znp49JVcN0wN+obO4IFpySDub33J8epHjJAbuDtP8yxAUnP6M590/Dy8oofbyXLngmQSIWYJndHMDEEwzAMtAAYBjDAMsQoiAwjGgNGAphMmNMgBcqYQMSrQwZnYWNDQsxQMIGTQFdrey2ivJNunpZj1baFY/HK4lZZ9mXDG/wDYI/s2WD+M6UNN7otpSk0ci/2T8MP4Lh6XNB/9I+G/q3/4v+06/dCBkuI98vU48fZHwz9W7/F/2hr9lHDR+C4+tzTrg0zdDag3y9Tmq/sz4Wv/AC+f7Vlp/jJtHYnhye7pKPmpb95lxumbotobn6gafSV1DFaVoPKtFQfkI7MDdM3R0TYzMqe0NxCIo6Ox3f3RkD64+kst0RrNMLEKn1B8iPGc80JSxtR6l45JSTZB4bw2t6ssMl88xnKYPLHxlPfyZq85FdnhnaWAxn5ZPofSFri2nIRi3tKzDuyxBAIBPLp1EstHwQYPecuWFVfw/HPTM8fw3kShCDUl1ZvUlBuUpWn0LDhiKtS7SDnmSPPxknMquGaKytm3MNngB+Lyb4SB2z7SfdKSQcMwJz4qvTl8SeU9fAn4aTVGOUXPJUXdl/bqkT3nRf7TAQltDDIIIPiCCPrPF+C8D1/FS1os7qgMR3jFvaPkMc2I8T0kniXCOIcJPeafUtaoG60KHIrHQGys5GDz5zpu9je/p8U9niLf6Hquq1Zz3dfOw4z4isfrH88D4RI1NNAIaxN3NmLONzHmeYnn932gq+jXZlLWDHVNk7sg8gjf1s/ITm+GcI1ev/SKxroa1aQ3P2mY8wB1bA5kw3dycegbTc3tS6nsHAP5hXzk2l7W57ubnOM/QfKSdTdWBixlAbwYgbp5Lx3gGt4QUt0+pdkbOSuV9ocyrISQRjn9YXF+2A1ulrsIC3UrYtoX3STjay/A46eBBlxfZkT0b4nCW6N1foem03mohGOa2x3dhPIeVZPy5H4/COfX1BthsrDDkVLruHynjvYPtT3N3c6hi2m1GEbeSRW34XHkOeD6/CSO3Lsl2oXcSQyjdnmeS9efWEJcNlZNBKGZY2+vc9X1XEaqsd46LnpuIBPoPGap1tdnuOjf2WB/LrPAbOKWLWi5PNT7RJJ6nlzl9/wHrhVVqaT3hsVLB3T4YbgDjmQciUsvoi39PjBfdkrmj2QmAxlV2Wt1J0qfe1Zb1yjbsZYA+y5x44/dLRjNC5Vnlzjtk4gmLYwjFsYyQWMyAxmRgWqmMBkZWjA04tAPBhZiA0IPJoQ0Gb3RQeEGhQB5mw8Xvmt0KAdumZi903uioYeZvdF5mZhQB7pmYGZmYUAe6YWgZmswoCm4+Muv/Qu/zLLvdKbjH84P+3t/zLLYGZMX90/8O+T+uP8AoZaeZ/bAr4qPPY20fTdy+pE9JzKTtfwkarSWVlSze8m33gw6Ef6TVLoytJkWPNGT6WRuzOpVdDo6dPgu1CE45ivd7zv/AHi3lnEtXvo0ygWuoazOWfJNh6nlz5c543oO0er4du053hQT7PNSPTPh44kLXcc1GrfCB2J5ZJztHr0AnBZVXKPSyfTpyyOSl9rd2dD9p1lZsDVbClgrIKYxyyCOXQ5E63soa/u/DVUoK66LLmy6A96Ttxt655sfpOHq4Cv3funwXJ3NZ1IPLkM+EradVqtFmsqWrySCBkDzKnBx6GZ/M7n9qO/gLJh8JS5Tv5PSftC4hWaa6gylmfecEHaqgjJ+Z/KeQ6ZvZvx0xy/a5Sdbr9RqSVrrb2veY5P/AJdBHangTVVAINx2nvCOpPhgeU6zzK16hhxeXxuLfLoXpOAvZoH1S8xXea3H6o2qQ/pzIPylbreK2W7RYSW5Asep2gAZ+QnT9lGZNPYjqQrucq25cgqB0lHxfgjq25AWUn8PMjyyJwjmW5xNayKWVqb4u17HU9nuE8P1ukrqtZab0UjvFcAv7TY3K3LPT5eMrH4rreE3vRXcWrqbG0gtU2cH3D7vI+EpL+FMK0cH2tvtKeRHwkjQ6bV60lUrd2ON7YPj4sx5fOaIzTXHUzxi3J204tu0+3ueydm+ODWaZLwNpO5XXqFZeuD5ePzlixlR2X4P9z0tdJILDLOR0LNzOPTp8pZF56EbpWfP5lFZJKHS+DbNFM007xLvLORjvMkd7JuVQFolsatsho0crTkBKWyELIhDGCSIaGhbooQxEAU3iaEYoiADbMxG7ZopFYwAJmIRSZiFiBwZmDDmxCwF85nObu1FaDLsij+swEq9b2kqC/oSLHPTaDsHxJ/gJzlljBW2XGDk6Qji14NuBzK0uG288EkEA/HEt67AwDLzB6Gc9wPUbN5b2mclmJ58zJGg4l3TOCCa2bPLqhPiB4ieRg10fHlfCZuyaeXhpLsXkzERVxahjhba8+RbafoZKLCe0pJ9DA011K3ivAtPql231q+OhPJh6MOYlBb9naL/ADF9qDwWxK7lH5A/nOvyIOYpY4y6ouOWceEzhbew+qHR9I/qL6T/AOJIkK3sbq/6Ctv+nrWX/Mhno5aa3Tj5TH6HRamZ5sOy+pX/AJS75a2g/vUTZ7Paj/4Wp/8Atab/AEno++ZkReTx+5XmpnnS9nNSeX3R/wC/rKR+5TDXsXqG61UJ/b1Nr/kiCegmCY1o8a9RPUzOP0fYRAQ1xrP9WuvAPqzlifoJ0Om0KVLtrUKPh4+pkwwGE048cIdEcpZJS6sSwimEcwimnYgS8Q8e5kawxoBDzINjTJQyfXZHo8g12CSa7JxbFRMVo1TIyPHq8hsQ9YxViVsjFeTY6HgQhFBoYeSxUMhCL3TYaSMZia7sQd0B7sCHIC9fq66U3uTjoAOZY+QHynGcW7csGCDFSuSN3vMPn0EX2645h6FHgbSR8lx/GUL306hdtikfEc5h1WbJCW3sbdPhjJW+pdVqlntbg+eed2SfnJ1FOPD6TmdN2cI503EeXWWlOk1q9GUj4gzxsn3f9HoRVdi8BA8DMyMYCt8ZVqdcPwofkP8ASHt158EHoo/0mbZ7lDNRps8yox8cSKeP/dR7L+Q2N7Sn4Yzyg38H1jj2nIHwBEg/8PJWd1jZI8zn8pqxTcHe79EyhGS5R2HCO0i3EK67HPQ9VY+WfA+suJ5u/FghXb+sv7xO802s3jPnPodHllmi3I8nUYljfBLM0TBDTMzYZjDBJmEwSY7CjCYG6bwYOyOx0ELfOYxgkQGeJsqjHMQ7QneR7LJSHQLvI1jwrLJFttloKBtsmpGtsm5YUSqrpKrulNXfJKaicWh0XFdskJdKivUR6XznQqLZbY1bZVpfHJfJAs1thi2Vy3xi2xUBPDww8gi6GLoqAmb4D84gWwhbBBRR9oOyyakcyQw5qw6gzkL+yOrpPsgWL4FThv2TPTd8zcJOSMci+5HSE5Q6Hl1Vt1Xv12r6o37xJ1faAj8ZHzM9BKKfART6Os9VX5gTHLQ433O61T7o4kdpn/pD+1NN2of+kP7U7Q8Lo/o0/ZE2vDqh0RP2ROX8bD1K817HCWceduhdifLc37on7rqrfdqfn4uNo/OeiihB0Ah4AnaGhxR9yXqpdkcTwzsS5YNew5HIRenzPjOz0ulCACN3TXeTbGoKoozSk5O2NEwtEG6CboyRxcQWskc2wGtgA9rYprYhrolr5SQEh7Yh7oh75He+WkBIe6R7Loiy+RrL5aQx1l0iWXxVt8i2XS0MZbdMkKy2ZLAcl0kV6iVK2x6WzlQ6LdNRHpfKhLo5L4qCi5TURyaiU63xyXyaCi3W+NW+VK3xqXyaFRarfGC+VQvjFvioKLUXQhdKwXwhdFQFl30IXSt76ELoqCix76b7+V3fTffGFBRYd9M76QO/md9Cgond9M76QO+mu/hQqJxugm6Qe+gm+FBRON0A3yEb4BvlUFEw3xbXyGb4tr40goltfFPfIjXxT3yqHRJe6Je2RmviLL4woe9sjvbFPdEPbKHQyy2R3eC9kQ1kYBO8yIZ5kqxn/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1510" name="AutoShape 12" descr="data:image/jpeg;base64,/9j/4AAQSkZJRgABAQAAAQABAAD/2wCEAAkGBhAQEBAQEBIPFBAPEA8PEBAPEA8PEA8UFBQVFBQQFBIXHCYeFxkjGRQUHy8gIycpLCwsFR4xNTAqNSYsLCkBCQoKDgwOGA8PFykdHCQpKSksLC4pKSkpLCksLywpKSksKSkpKSkpKSwpLCwpKSkpKSwpKSkpKSkpKSkpKSkpLP/AABEIAK8BGAMBIgACEQEDEQH/xAAbAAACAgMBAAAAAAAAAAAAAAACAwQFAAEGB//EAEQQAAICAQIDBQUEBQoFBQAAAAECAAMRBBIFITEGE0FRcSIyYYGRBxRCoSNSkrHBFTNTYnKCk7LR4RZEc3SiF0NUlPD/xAAaAQADAQEBAQAAAAAAAAAAAAAAAQIEAwUG/8QAKhEAAgIBAwIFBAMBAAAAAAAAAAECEQMEEiExQRMUUWFxBSIykRUzgUL/2gAMAwEAAhEDEQA/AOgrSSUSaRI9UmgzGKsaqzFWNVYAYqw1EwCGoiGbUQgJgEICIRk2JmJsCAGYhATMTcQzUyZiZADJmJkyAAzRhTREABmpszUYAmCRDIgEQEDiCwh4gkQAWRAMa0WRGMWwgERpEAiACmEUyx5EBhGIjssUyySwimEBkR0iHSTWWIdIwIFiTJIsrmShnQrXGqkNa41a5zJAVIwJDVIwJEAsJDCxgSbCQELCwwsYEm9sQC9s2FmxYuSuRkdQeUYEk7kPkXtmwsZtmYjsBe2a2xu2ZthYCtszbG7Zm2FgV2o1YWzYSBip7ef4sHAWSQMgHz5yJxTSBnqPLPtofPYcE/mB9ZY7ZnxuXizt8cHSVbUJKwSkftmtk02cxBWCVjysHZGAgrBKx5SCVgAgrAKyQUgFIARysBlkgrAKRjI5WAVkgpAKxiI7LFsslFYtkgBEZYp0ktki2SAEF0mSQ9cyMZ0SpGqkJUjQkgkWqQwkNVhhJNgAFmwkYFhbZLYCwk1a4QFm5Ac/9odtgRSzHAA5mR9Pp2tIsfIUc605ezz95vj09JzlPsikir0mtf7xcLVPdv3bplR+jBG3DH448P4S4+7DwJHoeUj92PvbqcYs04BBJ54YjGPTP0PnG57g4P8ANE4U8sofI/Dr+QnBxXcvc+wRrsHQg+vIwDqiPeUiT9s3skvFNfhNr55KU0/yRCTVofHHrHKwPQg+k3ZoUPhj05SK/DD+E59eU5PLqMfWKl8FKOOXR0S9s1tkBltT9YD6iCOJsOuD6/7SV9RhdTTiN6eXZ2R+LW7bh8dLcB8TuEtwvKc1xLiiW2oCpHdV2sxBBBUlMgfHlOjo1ldgyjDB6Z5H6S8GWEsspJ9aDJFqCTQWyDtj9k0Vm/cZhBWCVjys1tlWIjlYO2PKTRSVYEcpAKSSVg7YwIxSAVkkrAZIwIpWAUkopAKRjIpSAyyUyRZSAEVki2SS2WLZYwIbpMj3SZADoQsMLNqsMCcWxGgs4jUfarQjshouyjMvJ0/CSP4Tu1Xp6zxHQ1r/ACheGAIFl/vAEcrJs0mKGRSc1dDR3Oh+1PSWMFZLa8nG5trLn4kdJP7Q9vaNH3J2NaLlZlNbKMYOCDnxlN9qfDdIunrsValv71QuwKrOpB3AgdR05zz7igfudKWzgrZtz8Cv8MTRj0uHKlNWlyqGkd0PtS072BrabtqkFFU14B/WbPvHp5eM7bgHaTT61d1LZI95WGGX1EidnuC6e3RVLZTUwZcHNaZ5/HGR6zzHguu+48RuNWWqofUeOQyVlsZPj0xOC0+HKpLGmmgfJ6N2n7V0aHUVtYWZu6cGuvaX5kFcjwB5nmfASlX7XKyfa0r7Dyz3qkkehXBnO9iuGjXaw6nV/pA1oBDHk7sC3PzAx0nr78PqZO7NdZTGNhRduPLGJE4YMD2TTk+/NDKHgHanT2jNLk1ADcjjFtB/rDPNPiPrJfaXtbp9Aim3LO4JStPeYD8WTyA+M877VcO/kjX036flVZ+kVDzAAOLKjnqvMdfP4TXbvT/d9fptSyNZpWWixFbmGVfaarPzzz85cdHB5ItO4NWvX4BnR8P+1uh7At1FlSt0s3CwAebLgHHxE7tGDAEEEEAgjmCDzBBnH6izhnGq66xbtsRtyqAldy8sFAGGCPgM9BOp4boRRTVSGZhUgQM2NxA6ZxM2oWNJbU4vumIkYibtFW/vKPXoY+ZMMoRlxJWUpNdGcpxTglaWkhj+k09/JsYXBQZz48z+Uk0cDurAHstjxU4/IzO0hxbX/wBvf/mSdDPO8rCeSS6VRq8aUYp9SkV7a+oYeoJEdXxP9YfTkfpLaLfTqeqg/KdFp82P+vJ+yHlhL8okZNWjePPyPKN2xb8LrPTI9DE/yc6+4/yIxO0c2aP5wv4Objjf4v8AZIKzW2J33L1UN8VPOENYv4sqf6wI/Od46iD68fJDxte4RSAVjVYHoQfQzRE0qRAkrBKxxWCRKTEIZIDJHkQSJQEYrAZJIZYsrKAjlYDJJBWAVgBFdZuNdZkYF4BDUQRDEzMAlE8I4hw828Q1NYbae/v5nJ6OfKe7zyvjvZDV6fV36wIHpd7rCazuZFYk+0vX6Zm7RZ44lNt1wVHklcE+ynvMWam59pwQirhmGPFiTiRvtc4fXRXoEqUBFXUAD/C6ybV9pxIA7ylcAD3cdOX4pRdseKHiAp/T0/ou86ui+9t6fszPh+p7s0fEdL4pHbwZdR3HLddTo9PfTfcNNYoqdFYqK3x5jwYfmPjLvsV2Z0t2gvNRLam+mytnbHsbgdoUeAzyJ68jKiriOdL90e1TUy4ZA9JHhzGWzkEAyF2Xsv0bNi1NjZxstrDfTPjH/JYpY5JPa0/2V4EkO+z7iApuOmtOxxqEsAYAc1yrpz6EdflPZgf/AN5zxDj+gTUubg6rc3NnNlOHI6Fva6/GV5Gv292dYor6Y+9pjHljdmKWfT6p+Jv2vumKWGaOn+0bXrrtbp9Hp8O1eayVOR3ljDIz5KAMn18p1XFO0uirvTheoqLg9zXusCmrmoCtz5j1E4Ls+adE3eLfX32CN4sp9kHqFAJxE9qtdRqyth1Cd8g27vabcBzAOB4ZPOT5/TynHDztXf3K8vKrLft72Jq0SDVadmRd4AQt7rE/gOc8hz8Z3/YziT6nQ6a63nYyEMx/FtYru9TieI1/eNS6VtbZdjAREFtjfIEcvWe3dleHXaehK7QihF2qiEsQOvtc8Z69J21OeMscYbt0vX2OTi0uS7g2WBQWPRVLH0Ayf3TcGwAqwb3SpDZ5DBHPJ9J576EI51qm1T5KqWCkAHGEViPZHzx9JP4VxIsxRuZBYZ8QVJBU/Qyqp1RqLCtvAqHK9R4NgyVoEFNbahuYUHaM5Z3Y45nzJP5zxsM3v4b3W79KN84rbyuOx0E1IXDuIG0n2QAoGTknmfD98mz2ITU1cTBKLi6ZswTMzNZlkGGAYRMianUnPdpzcjmfCsdNx/PA+EHVcjXJV8W1aV6nTqFB5s1hUgd0vId4w8fEfMy4znp49JVcN0wN+obO4IFpySDub33J8epHjJAbuDtP8yxAUnP6M590/Dy8oofbyXLngmQSIWYJndHMDEEwzAMtAAYBjDAMsQoiAwjGgNGAphMmNMgBcqYQMSrQwZnYWNDQsxQMIGTQFdrey2ivJNunpZj1baFY/HK4lZZ9mXDG/wDYI/s2WD+M6UNN7otpSk0ci/2T8MP4Lh6XNB/9I+G/q3/4v+06/dCBkuI98vU48fZHwz9W7/F/2hr9lHDR+C4+tzTrg0zdDag3y9Tmq/sz4Wv/AC+f7Vlp/jJtHYnhye7pKPmpb95lxumbotobn6gafSV1DFaVoPKtFQfkI7MDdM3R0TYzMqe0NxCIo6Ox3f3RkD64+kst0RrNMLEKn1B8iPGc80JSxtR6l45JSTZB4bw2t6ssMl88xnKYPLHxlPfyZq85FdnhnaWAxn5ZPofSFri2nIRi3tKzDuyxBAIBPLp1EstHwQYPecuWFVfw/HPTM8fw3kShCDUl1ZvUlBuUpWn0LDhiKtS7SDnmSPPxknMquGaKytm3MNngB+Lyb4SB2z7SfdKSQcMwJz4qvTl8SeU9fAn4aTVGOUXPJUXdl/bqkT3nRf7TAQltDDIIIPiCCPrPF+C8D1/FS1os7qgMR3jFvaPkMc2I8T0kniXCOIcJPeafUtaoG60KHIrHQGys5GDz5zpu9je/p8U9niLf6Hquq1Zz3dfOw4z4isfrH88D4RI1NNAIaxN3NmLONzHmeYnn932gq+jXZlLWDHVNk7sg8gjf1s/ITm+GcI1ev/SKxroa1aQ3P2mY8wB1bA5kw3dycegbTc3tS6nsHAP5hXzk2l7W57ubnOM/QfKSdTdWBixlAbwYgbp5Lx3gGt4QUt0+pdkbOSuV9ocyrISQRjn9YXF+2A1ulrsIC3UrYtoX3STjay/A46eBBlxfZkT0b4nCW6N1foem03mohGOa2x3dhPIeVZPy5H4/COfX1BthsrDDkVLruHynjvYPtT3N3c6hi2m1GEbeSRW34XHkOeD6/CSO3Lsl2oXcSQyjdnmeS9efWEJcNlZNBKGZY2+vc9X1XEaqsd46LnpuIBPoPGap1tdnuOjf2WB/LrPAbOKWLWi5PNT7RJJ6nlzl9/wHrhVVqaT3hsVLB3T4YbgDjmQciUsvoi39PjBfdkrmj2QmAxlV2Wt1J0qfe1Zb1yjbsZYA+y5x44/dLRjNC5Vnlzjtk4gmLYwjFsYyQWMyAxmRgWqmMBkZWjA04tAPBhZiA0IPJoQ0Gb3RQeEGhQB5mw8Xvmt0KAdumZi903uioYeZvdF5mZhQB7pmYGZmYUAe6YWgZmswoCm4+Muv/Qu/zLLvdKbjH84P+3t/zLLYGZMX90/8O+T+uP8AoZaeZ/bAr4qPPY20fTdy+pE9JzKTtfwkarSWVlSze8m33gw6Ef6TVLoytJkWPNGT6WRuzOpVdDo6dPgu1CE45ivd7zv/AHi3lnEtXvo0ygWuoazOWfJNh6nlz5c543oO0er4du053hQT7PNSPTPh44kLXcc1GrfCB2J5ZJztHr0AnBZVXKPSyfTpyyOSl9rd2dD9p1lZsDVbClgrIKYxyyCOXQ5E63soa/u/DVUoK66LLmy6A96Ttxt655sfpOHq4Cv3funwXJ3NZ1IPLkM+EradVqtFmsqWrySCBkDzKnBx6GZ/M7n9qO/gLJh8JS5Tv5PSftC4hWaa6gylmfecEHaqgjJ+Z/KeQ6ZvZvx0xy/a5Sdbr9RqSVrrb2veY5P/AJdBHangTVVAINx2nvCOpPhgeU6zzK16hhxeXxuLfLoXpOAvZoH1S8xXea3H6o2qQ/pzIPylbreK2W7RYSW5Asep2gAZ+QnT9lGZNPYjqQrucq25cgqB0lHxfgjq25AWUn8PMjyyJwjmW5xNayKWVqb4u17HU9nuE8P1ukrqtZab0UjvFcAv7TY3K3LPT5eMrH4rreE3vRXcWrqbG0gtU2cH3D7vI+EpL+FMK0cH2tvtKeRHwkjQ6bV60lUrd2ON7YPj4sx5fOaIzTXHUzxi3J204tu0+3ueydm+ODWaZLwNpO5XXqFZeuD5ePzlixlR2X4P9z0tdJILDLOR0LNzOPTp8pZF56EbpWfP5lFZJKHS+DbNFM007xLvLORjvMkd7JuVQFolsatsho0crTkBKWyELIhDGCSIaGhbooQxEAU3iaEYoiADbMxG7ZopFYwAJmIRSZiFiBwZmDDmxCwF85nObu1FaDLsij+swEq9b2kqC/oSLHPTaDsHxJ/gJzlljBW2XGDk6Qji14NuBzK0uG288EkEA/HEt67AwDLzB6Gc9wPUbN5b2mclmJ58zJGg4l3TOCCa2bPLqhPiB4ieRg10fHlfCZuyaeXhpLsXkzERVxahjhba8+RbafoZKLCe0pJ9DA011K3ivAtPql231q+OhPJh6MOYlBb9naL/ADF9qDwWxK7lH5A/nOvyIOYpY4y6ouOWceEzhbew+qHR9I/qL6T/AOJIkK3sbq/6Ctv+nrWX/Mhno5aa3Tj5TH6HRamZ5sOy+pX/AJS75a2g/vUTZ7Paj/4Wp/8Atab/AEno++ZkReTx+5XmpnnS9nNSeX3R/wC/rKR+5TDXsXqG61UJ/b1Nr/kiCegmCY1o8a9RPUzOP0fYRAQ1xrP9WuvAPqzlifoJ0Om0KVLtrUKPh4+pkwwGE048cIdEcpZJS6sSwimEcwimnYgS8Q8e5kawxoBDzINjTJQyfXZHo8g12CSa7JxbFRMVo1TIyPHq8hsQ9YxViVsjFeTY6HgQhFBoYeSxUMhCL3TYaSMZia7sQd0B7sCHIC9fq66U3uTjoAOZY+QHynGcW7csGCDFSuSN3vMPn0EX2645h6FHgbSR8lx/GUL306hdtikfEc5h1WbJCW3sbdPhjJW+pdVqlntbg+eed2SfnJ1FOPD6TmdN2cI503EeXWWlOk1q9GUj4gzxsn3f9HoRVdi8BA8DMyMYCt8ZVqdcPwofkP8ASHt158EHoo/0mbZ7lDNRps8yox8cSKeP/dR7L+Q2N7Sn4Yzyg38H1jj2nIHwBEg/8PJWd1jZI8zn8pqxTcHe79EyhGS5R2HCO0i3EK67HPQ9VY+WfA+suJ5u/FghXb+sv7xO802s3jPnPodHllmi3I8nUYljfBLM0TBDTMzYZjDBJmEwSY7CjCYG6bwYOyOx0ELfOYxgkQGeJsqjHMQ7QneR7LJSHQLvI1jwrLJFttloKBtsmpGtsm5YUSqrpKrulNXfJKaicWh0XFdskJdKivUR6XznQqLZbY1bZVpfHJfJAs1thi2Vy3xi2xUBPDww8gi6GLoqAmb4D84gWwhbBBRR9oOyyakcyQw5qw6gzkL+yOrpPsgWL4FThv2TPTd8zcJOSMci+5HSE5Q6Hl1Vt1Xv12r6o37xJ1faAj8ZHzM9BKKfART6Os9VX5gTHLQ433O61T7o4kdpn/pD+1NN2of+kP7U7Q8Lo/o0/ZE2vDqh0RP2ROX8bD1K817HCWceduhdifLc37on7rqrfdqfn4uNo/OeiihB0Ah4AnaGhxR9yXqpdkcTwzsS5YNew5HIRenzPjOz0ulCACN3TXeTbGoKoozSk5O2NEwtEG6CboyRxcQWskc2wGtgA9rYprYhrolr5SQEh7Yh7oh75He+WkBIe6R7Loiy+RrL5aQx1l0iWXxVt8i2XS0MZbdMkKy2ZLAcl0kV6iVK2x6WzlQ6LdNRHpfKhLo5L4qCi5TURyaiU63xyXyaCi3W+NW+VK3xqXyaFRarfGC+VQvjFvioKLUXQhdKwXwhdFQFl30IXSt76ELoqCix76b7+V3fTffGFBRYd9M76QO/md9Cgond9M76QO+mu/hQqJxugm6Qe+gm+FBRON0A3yEb4BvlUFEw3xbXyGb4tr40goltfFPfIjXxT3yqHRJe6Je2RmviLL4woe9sjvbFPdEPbKHQyy2R3eC9kQ1kYBO8yIZ5kqxn/9k="/>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21511" name="Picture 2" descr="http://www.phd2published.com/wp-content/uploads/2012/03/bright-idea.jpg"/>
          <p:cNvPicPr>
            <a:picLocks noChangeAspect="1" noChangeArrowheads="1"/>
          </p:cNvPicPr>
          <p:nvPr/>
        </p:nvPicPr>
        <p:blipFill>
          <a:blip r:embed="rId4"/>
          <a:srcRect/>
          <a:stretch>
            <a:fillRect/>
          </a:stretch>
        </p:blipFill>
        <p:spPr bwMode="auto">
          <a:xfrm>
            <a:off x="533400" y="76200"/>
            <a:ext cx="1447800" cy="1447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982</Words>
  <Application>Microsoft Office PowerPoint</Application>
  <PresentationFormat>On-screen Show (4:3)</PresentationFormat>
  <Paragraphs>115</Paragraphs>
  <Slides>25</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25</vt:i4>
      </vt:variant>
    </vt:vector>
  </HeadingPairs>
  <TitlesOfParts>
    <vt:vector size="28" baseType="lpstr">
      <vt:lpstr>Calibri</vt:lpstr>
      <vt:lpstr>Arial</vt:lpstr>
      <vt:lpstr>Office Theme</vt:lpstr>
      <vt:lpstr>THE WRITING PROCESS</vt:lpstr>
      <vt:lpstr>The Writing Process</vt:lpstr>
      <vt:lpstr>STEP 1: IDEAS</vt:lpstr>
      <vt:lpstr>IDEAS: Bubble cluster Think: For what kind of writing would this be most helpful?</vt:lpstr>
      <vt:lpstr>IDEAS: Spider Maps</vt:lpstr>
      <vt:lpstr>IDEAS: Fishbone Maps</vt:lpstr>
      <vt:lpstr>IDEAS: Venn Diagrams Think: For what kind of writing would this be most helpful?</vt:lpstr>
      <vt:lpstr>IDEAS: T-Chart </vt:lpstr>
      <vt:lpstr>IDEAS: Pros &amp; Cons Scale</vt:lpstr>
      <vt:lpstr>IDEAS: Cause &amp; Effect Diagrams</vt:lpstr>
      <vt:lpstr>5Ws and H Chart</vt:lpstr>
      <vt:lpstr>IDEAS: Timeline &amp;  Sequential Order Chart</vt:lpstr>
      <vt:lpstr>IDEAS: Sensory Detail Chart</vt:lpstr>
      <vt:lpstr>IDEAS: Plot Diagram</vt:lpstr>
      <vt:lpstr>STEP 2 - ORGANIZATION: What is an Essay Outline?</vt:lpstr>
      <vt:lpstr>Why is outlining important?</vt:lpstr>
      <vt:lpstr>Need another metaphor?</vt:lpstr>
      <vt:lpstr>What does an outline look like?</vt:lpstr>
      <vt:lpstr>First steps: Reverse Outline</vt:lpstr>
      <vt:lpstr>Reverse Outlining: Getting Started</vt:lpstr>
      <vt:lpstr>Other ways of reverse outlining:</vt:lpstr>
      <vt:lpstr>STEP 3: DRAFTING Voice</vt:lpstr>
      <vt:lpstr>STEP 4: REVISING sentence fluency, word choice</vt:lpstr>
      <vt:lpstr>STEP 5: EDITING Conventions </vt:lpstr>
      <vt:lpstr>Step 6: PUBLISHING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PROCESS</dc:title>
  <dc:creator>Neech</dc:creator>
  <cp:lastModifiedBy>ddouglas</cp:lastModifiedBy>
  <cp:revision>23</cp:revision>
  <dcterms:created xsi:type="dcterms:W3CDTF">2013-10-14T01:48:20Z</dcterms:created>
  <dcterms:modified xsi:type="dcterms:W3CDTF">2013-10-14T23:35:50Z</dcterms:modified>
</cp:coreProperties>
</file>