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7" r:id="rId4"/>
    <p:sldId id="268" r:id="rId5"/>
    <p:sldId id="264" r:id="rId6"/>
    <p:sldId id="266" r:id="rId7"/>
    <p:sldId id="265" r:id="rId8"/>
    <p:sldId id="269" r:id="rId9"/>
    <p:sldId id="270" r:id="rId10"/>
    <p:sldId id="259" r:id="rId11"/>
    <p:sldId id="257" r:id="rId12"/>
    <p:sldId id="262" r:id="rId13"/>
    <p:sldId id="258" r:id="rId14"/>
    <p:sldId id="260" r:id="rId15"/>
    <p:sldId id="284" r:id="rId16"/>
    <p:sldId id="261" r:id="rId17"/>
    <p:sldId id="273" r:id="rId18"/>
    <p:sldId id="271" r:id="rId19"/>
    <p:sldId id="272" r:id="rId20"/>
    <p:sldId id="274" r:id="rId21"/>
    <p:sldId id="275" r:id="rId22"/>
    <p:sldId id="276" r:id="rId23"/>
    <p:sldId id="277" r:id="rId24"/>
    <p:sldId id="278" r:id="rId25"/>
    <p:sldId id="279" r:id="rId26"/>
    <p:sldId id="282" r:id="rId27"/>
    <p:sldId id="281" r:id="rId28"/>
    <p:sldId id="280"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5/6/2016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 school to retirement	</a:t>
            </a:r>
            <a:endParaRPr lang="en-US" dirty="0"/>
          </a:p>
        </p:txBody>
      </p:sp>
      <p:sp>
        <p:nvSpPr>
          <p:cNvPr id="3" name="Subtitle 2"/>
          <p:cNvSpPr>
            <a:spLocks noGrp="1"/>
          </p:cNvSpPr>
          <p:nvPr>
            <p:ph type="subTitle" idx="1"/>
          </p:nvPr>
        </p:nvSpPr>
        <p:spPr/>
        <p:txBody>
          <a:bodyPr/>
          <a:lstStyle/>
          <a:p>
            <a:r>
              <a:rPr lang="en-US" dirty="0" smtClean="0"/>
              <a:t>A basic map</a:t>
            </a:r>
            <a:endParaRPr lang="en-US" dirty="0"/>
          </a:p>
        </p:txBody>
      </p:sp>
    </p:spTree>
    <p:extLst>
      <p:ext uri="{BB962C8B-B14F-4D97-AF65-F5344CB8AC3E}">
        <p14:creationId xmlns:p14="http://schemas.microsoft.com/office/powerpoint/2010/main" val="3858860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difference between an application and a resume?</a:t>
            </a:r>
            <a:endParaRPr lang="en-US" dirty="0"/>
          </a:p>
        </p:txBody>
      </p:sp>
      <p:sp>
        <p:nvSpPr>
          <p:cNvPr id="3" name="Content Placeholder 2"/>
          <p:cNvSpPr>
            <a:spLocks noGrp="1"/>
          </p:cNvSpPr>
          <p:nvPr>
            <p:ph idx="1"/>
          </p:nvPr>
        </p:nvSpPr>
        <p:spPr/>
        <p:txBody>
          <a:bodyPr>
            <a:normAutofit lnSpcReduction="10000"/>
          </a:bodyPr>
          <a:lstStyle/>
          <a:p>
            <a:r>
              <a:rPr lang="en-US" dirty="0" smtClean="0"/>
              <a:t>Application is usually an “official document” created by human resources to keep vital information in employee files.</a:t>
            </a:r>
          </a:p>
          <a:p>
            <a:r>
              <a:rPr lang="en-US" dirty="0" smtClean="0"/>
              <a:t>Applications usually have a section, signed by the applicant, verifying that the information is truthful and accurate.</a:t>
            </a:r>
          </a:p>
          <a:p>
            <a:r>
              <a:rPr lang="en-US" dirty="0" smtClean="0"/>
              <a:t>Applications are required for nearly all jobs. Resumes may or may not be necessary to secure an employment interview.</a:t>
            </a:r>
          </a:p>
          <a:p>
            <a:r>
              <a:rPr lang="en-US" dirty="0" smtClean="0"/>
              <a:t>Resumes do not have a specific layout, and often include information that is more general than an application.</a:t>
            </a:r>
          </a:p>
          <a:p>
            <a:pPr lvl="1"/>
            <a:r>
              <a:rPr lang="en-US" dirty="0" smtClean="0"/>
              <a:t>i.e. application employment dates 04/05/1998 – 03/06/2001, resume employment dates 1998-2001.</a:t>
            </a:r>
          </a:p>
        </p:txBody>
      </p:sp>
    </p:spTree>
    <p:extLst>
      <p:ext uri="{BB962C8B-B14F-4D97-AF65-F5344CB8AC3E}">
        <p14:creationId xmlns:p14="http://schemas.microsoft.com/office/powerpoint/2010/main" val="119282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employers look for on a resume?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457200" lvl="1" indent="0">
              <a:buNone/>
            </a:pPr>
            <a:r>
              <a:rPr lang="en-US" dirty="0" smtClean="0"/>
              <a:t>1. Leadership</a:t>
            </a:r>
          </a:p>
          <a:p>
            <a:pPr marL="457200" lvl="1" indent="0">
              <a:buNone/>
            </a:pPr>
            <a:r>
              <a:rPr lang="en-US" dirty="0" smtClean="0"/>
              <a:t>2. Ability to work in a team</a:t>
            </a:r>
          </a:p>
          <a:p>
            <a:pPr marL="457200" lvl="1" indent="0">
              <a:buNone/>
            </a:pPr>
            <a:r>
              <a:rPr lang="en-US" dirty="0" smtClean="0"/>
              <a:t>3. Written communication skills</a:t>
            </a:r>
          </a:p>
          <a:p>
            <a:pPr marL="457200" lvl="1" indent="0">
              <a:buNone/>
            </a:pPr>
            <a:r>
              <a:rPr lang="en-US" dirty="0" smtClean="0"/>
              <a:t>4. Problem-Solving Skills</a:t>
            </a:r>
          </a:p>
          <a:p>
            <a:pPr marL="457200" lvl="1" indent="0">
              <a:buNone/>
            </a:pPr>
            <a:r>
              <a:rPr lang="en-US" dirty="0" smtClean="0"/>
              <a:t>5. Verbal communication skills</a:t>
            </a:r>
          </a:p>
          <a:p>
            <a:pPr marL="457200" lvl="1" indent="0">
              <a:buNone/>
            </a:pPr>
            <a:r>
              <a:rPr lang="en-US" dirty="0" smtClean="0"/>
              <a:t>6. Strong work ethic</a:t>
            </a:r>
          </a:p>
          <a:p>
            <a:pPr marL="457200" lvl="1" indent="0">
              <a:buNone/>
            </a:pPr>
            <a:r>
              <a:rPr lang="en-US" dirty="0" smtClean="0"/>
              <a:t>7. Initiative</a:t>
            </a:r>
          </a:p>
          <a:p>
            <a:pPr marL="457200" lvl="1" indent="0">
              <a:buNone/>
            </a:pPr>
            <a:r>
              <a:rPr lang="en-US" dirty="0" smtClean="0"/>
              <a:t>8. Analytical/quantitative skills</a:t>
            </a:r>
          </a:p>
          <a:p>
            <a:pPr marL="457200" lvl="1" indent="0">
              <a:buNone/>
            </a:pPr>
            <a:r>
              <a:rPr lang="en-US" dirty="0" smtClean="0"/>
              <a:t>9. Flexibility/adaptability</a:t>
            </a:r>
          </a:p>
          <a:p>
            <a:pPr marL="457200" lvl="1" indent="0">
              <a:buNone/>
            </a:pPr>
            <a:r>
              <a:rPr lang="en-US" dirty="0" smtClean="0"/>
              <a:t>10. Technical skills</a:t>
            </a:r>
            <a:endParaRPr lang="en-US" dirty="0"/>
          </a:p>
        </p:txBody>
      </p:sp>
    </p:spTree>
    <p:extLst>
      <p:ext uri="{BB962C8B-B14F-4D97-AF65-F5344CB8AC3E}">
        <p14:creationId xmlns:p14="http://schemas.microsoft.com/office/powerpoint/2010/main" val="36914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of the list…</a:t>
            </a:r>
            <a:endParaRPr lang="en-US" dirty="0"/>
          </a:p>
        </p:txBody>
      </p:sp>
      <p:sp>
        <p:nvSpPr>
          <p:cNvPr id="3" name="Content Placeholder 2"/>
          <p:cNvSpPr>
            <a:spLocks noGrp="1"/>
          </p:cNvSpPr>
          <p:nvPr>
            <p:ph idx="1"/>
          </p:nvPr>
        </p:nvSpPr>
        <p:spPr/>
        <p:txBody>
          <a:bodyPr/>
          <a:lstStyle/>
          <a:p>
            <a:r>
              <a:rPr lang="en-US" dirty="0" smtClean="0"/>
              <a:t>1. Entrepreneurial skills/risk-taker</a:t>
            </a:r>
          </a:p>
          <a:p>
            <a:r>
              <a:rPr lang="en-US" dirty="0" smtClean="0"/>
              <a:t>2. Tactfulness</a:t>
            </a:r>
          </a:p>
          <a:p>
            <a:r>
              <a:rPr lang="en-US" dirty="0" smtClean="0"/>
              <a:t>3. Creativity</a:t>
            </a:r>
          </a:p>
          <a:p>
            <a:r>
              <a:rPr lang="en-US" dirty="0" smtClean="0"/>
              <a:t>4. Strategic planning skills</a:t>
            </a:r>
          </a:p>
          <a:p>
            <a:r>
              <a:rPr lang="en-US" dirty="0" smtClean="0"/>
              <a:t>5. Friendly/outgoing personality</a:t>
            </a:r>
            <a:endParaRPr lang="en-US" dirty="0"/>
          </a:p>
        </p:txBody>
      </p:sp>
    </p:spTree>
    <p:extLst>
      <p:ext uri="{BB962C8B-B14F-4D97-AF65-F5344CB8AC3E}">
        <p14:creationId xmlns:p14="http://schemas.microsoft.com/office/powerpoint/2010/main" val="307652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certain attributes influence employers?</a:t>
            </a:r>
            <a:endParaRPr lang="en-US" dirty="0"/>
          </a:p>
        </p:txBody>
      </p:sp>
      <p:sp>
        <p:nvSpPr>
          <p:cNvPr id="3" name="Content Placeholder 2"/>
          <p:cNvSpPr>
            <a:spLocks noGrp="1"/>
          </p:cNvSpPr>
          <p:nvPr>
            <p:ph idx="1"/>
          </p:nvPr>
        </p:nvSpPr>
        <p:spPr/>
        <p:txBody>
          <a:bodyPr/>
          <a:lstStyle/>
          <a:p>
            <a:r>
              <a:rPr lang="en-US" dirty="0" smtClean="0"/>
              <a:t>1. Major </a:t>
            </a:r>
            <a:r>
              <a:rPr lang="en-US" b="1" dirty="0" smtClean="0"/>
              <a:t>^</a:t>
            </a:r>
          </a:p>
          <a:p>
            <a:r>
              <a:rPr lang="en-US" dirty="0" smtClean="0"/>
              <a:t>2. Has held leadership position</a:t>
            </a:r>
          </a:p>
          <a:p>
            <a:r>
              <a:rPr lang="en-US" dirty="0" smtClean="0"/>
              <a:t>3. Extracurricular activities</a:t>
            </a:r>
          </a:p>
          <a:p>
            <a:r>
              <a:rPr lang="en-US" dirty="0" smtClean="0"/>
              <a:t>4. High GPA </a:t>
            </a:r>
            <a:r>
              <a:rPr lang="en-US" b="1" dirty="0" smtClean="0"/>
              <a:t>v</a:t>
            </a:r>
          </a:p>
          <a:p>
            <a:r>
              <a:rPr lang="en-US" dirty="0" smtClean="0"/>
              <a:t>5. School attended </a:t>
            </a:r>
            <a:r>
              <a:rPr lang="en-US" b="1" dirty="0" smtClean="0"/>
              <a:t>^</a:t>
            </a:r>
          </a:p>
          <a:p>
            <a:r>
              <a:rPr lang="en-US" dirty="0" smtClean="0"/>
              <a:t>6. Volunteer work</a:t>
            </a:r>
          </a:p>
          <a:p>
            <a:r>
              <a:rPr lang="en-US" dirty="0" smtClean="0"/>
              <a:t>7. Foreign language fluency </a:t>
            </a:r>
            <a:r>
              <a:rPr lang="en-US" b="1" dirty="0" smtClean="0"/>
              <a:t>v</a:t>
            </a:r>
          </a:p>
          <a:p>
            <a:r>
              <a:rPr lang="en-US" dirty="0" smtClean="0"/>
              <a:t>8. Studied abroad </a:t>
            </a:r>
            <a:r>
              <a:rPr lang="en-US" b="1" dirty="0" smtClean="0"/>
              <a:t>v</a:t>
            </a:r>
            <a:endParaRPr lang="en-US" b="1" dirty="0"/>
          </a:p>
        </p:txBody>
      </p:sp>
    </p:spTree>
    <p:extLst>
      <p:ext uri="{BB962C8B-B14F-4D97-AF65-F5344CB8AC3E}">
        <p14:creationId xmlns:p14="http://schemas.microsoft.com/office/powerpoint/2010/main" val="318561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5308599"/>
          </a:xfrm>
        </p:spPr>
        <p:txBody>
          <a:bodyPr>
            <a:normAutofit/>
          </a:bodyPr>
          <a:lstStyle/>
          <a:p>
            <a:r>
              <a:rPr lang="en-US" dirty="0" smtClean="0"/>
              <a:t>Discussion: How do I show employers that I have the skills they require?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144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a:t>
            </a:r>
            <a:endParaRPr lang="en-US" dirty="0"/>
          </a:p>
        </p:txBody>
      </p:sp>
      <p:sp>
        <p:nvSpPr>
          <p:cNvPr id="3" name="Content Placeholder 2"/>
          <p:cNvSpPr>
            <a:spLocks noGrp="1"/>
          </p:cNvSpPr>
          <p:nvPr>
            <p:ph idx="1"/>
          </p:nvPr>
        </p:nvSpPr>
        <p:spPr/>
        <p:txBody>
          <a:bodyPr/>
          <a:lstStyle/>
          <a:p>
            <a:r>
              <a:rPr lang="en-US" dirty="0" smtClean="0"/>
              <a:t>A cover letter should be included with the submission of your resume. A cover letter contains an introduction, purpose, briefly highlights your skills and experience, and requests an interview.</a:t>
            </a:r>
            <a:endParaRPr lang="en-US" dirty="0"/>
          </a:p>
        </p:txBody>
      </p:sp>
    </p:spTree>
    <p:extLst>
      <p:ext uri="{BB962C8B-B14F-4D97-AF65-F5344CB8AC3E}">
        <p14:creationId xmlns:p14="http://schemas.microsoft.com/office/powerpoint/2010/main" val="278600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1335" y="112036"/>
            <a:ext cx="5135101" cy="6645024"/>
          </a:xfrm>
        </p:spPr>
      </p:pic>
    </p:spTree>
    <p:extLst>
      <p:ext uri="{BB962C8B-B14F-4D97-AF65-F5344CB8AC3E}">
        <p14:creationId xmlns:p14="http://schemas.microsoft.com/office/powerpoint/2010/main" val="3519225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1335" y="107745"/>
            <a:ext cx="5092532" cy="6601813"/>
          </a:xfrm>
        </p:spPr>
      </p:pic>
    </p:spTree>
    <p:extLst>
      <p:ext uri="{BB962C8B-B14F-4D97-AF65-F5344CB8AC3E}">
        <p14:creationId xmlns:p14="http://schemas.microsoft.com/office/powerpoint/2010/main" val="2356335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and contact information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860" y="2078182"/>
            <a:ext cx="10437568" cy="1413163"/>
          </a:xfrm>
        </p:spPr>
      </p:pic>
    </p:spTree>
    <p:extLst>
      <p:ext uri="{BB962C8B-B14F-4D97-AF65-F5344CB8AC3E}">
        <p14:creationId xmlns:p14="http://schemas.microsoft.com/office/powerpoint/2010/main" val="3711584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2749" y="2342889"/>
            <a:ext cx="9858171" cy="839505"/>
          </a:xfrm>
        </p:spPr>
      </p:pic>
    </p:spTree>
    <p:extLst>
      <p:ext uri="{BB962C8B-B14F-4D97-AF65-F5344CB8AC3E}">
        <p14:creationId xmlns:p14="http://schemas.microsoft.com/office/powerpoint/2010/main" val="277761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HS Junior</a:t>
            </a:r>
          </a:p>
          <a:p>
            <a:r>
              <a:rPr lang="en-US" dirty="0" smtClean="0"/>
              <a:t>HS Senior</a:t>
            </a:r>
          </a:p>
          <a:p>
            <a:r>
              <a:rPr lang="en-US" dirty="0" smtClean="0"/>
              <a:t>Immediate labor force entry </a:t>
            </a:r>
          </a:p>
          <a:p>
            <a:r>
              <a:rPr lang="en-US" dirty="0" smtClean="0"/>
              <a:t>Military</a:t>
            </a:r>
          </a:p>
          <a:p>
            <a:r>
              <a:rPr lang="en-US" dirty="0" smtClean="0"/>
              <a:t>Community College</a:t>
            </a:r>
          </a:p>
          <a:p>
            <a:r>
              <a:rPr lang="en-US" dirty="0" smtClean="0"/>
              <a:t>University</a:t>
            </a:r>
          </a:p>
          <a:p>
            <a:r>
              <a:rPr lang="en-US" dirty="0" smtClean="0"/>
              <a:t>Career</a:t>
            </a:r>
            <a:endParaRPr lang="en-US" dirty="0"/>
          </a:p>
        </p:txBody>
      </p:sp>
    </p:spTree>
    <p:extLst>
      <p:ext uri="{BB962C8B-B14F-4D97-AF65-F5344CB8AC3E}">
        <p14:creationId xmlns:p14="http://schemas.microsoft.com/office/powerpoint/2010/main" val="566129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0183" y="95003"/>
            <a:ext cx="4946264" cy="4391318"/>
          </a:xfrm>
        </p:spPr>
      </p:pic>
    </p:spTree>
    <p:extLst>
      <p:ext uri="{BB962C8B-B14F-4D97-AF65-F5344CB8AC3E}">
        <p14:creationId xmlns:p14="http://schemas.microsoft.com/office/powerpoint/2010/main" val="28980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2220" y="1828800"/>
            <a:ext cx="9336151" cy="1413164"/>
          </a:xfrm>
        </p:spPr>
      </p:pic>
    </p:spTree>
    <p:extLst>
      <p:ext uri="{BB962C8B-B14F-4D97-AF65-F5344CB8AC3E}">
        <p14:creationId xmlns:p14="http://schemas.microsoft.com/office/powerpoint/2010/main" val="4113222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Interests/references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6208" y="1947553"/>
            <a:ext cx="9863312" cy="1353787"/>
          </a:xfrm>
        </p:spPr>
      </p:pic>
    </p:spTree>
    <p:extLst>
      <p:ext uri="{BB962C8B-B14F-4D97-AF65-F5344CB8AC3E}">
        <p14:creationId xmlns:p14="http://schemas.microsoft.com/office/powerpoint/2010/main" val="3813350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tips</a:t>
            </a:r>
            <a:endParaRPr lang="en-US" dirty="0"/>
          </a:p>
        </p:txBody>
      </p:sp>
      <p:sp>
        <p:nvSpPr>
          <p:cNvPr id="3" name="Content Placeholder 2"/>
          <p:cNvSpPr>
            <a:spLocks noGrp="1"/>
          </p:cNvSpPr>
          <p:nvPr>
            <p:ph idx="1"/>
          </p:nvPr>
        </p:nvSpPr>
        <p:spPr/>
        <p:txBody>
          <a:bodyPr/>
          <a:lstStyle/>
          <a:p>
            <a:r>
              <a:rPr lang="en-US" dirty="0" smtClean="0"/>
              <a:t>1. Different resume formats may be appropriate for different types of jobs.</a:t>
            </a:r>
          </a:p>
          <a:p>
            <a:r>
              <a:rPr lang="en-US" dirty="0" smtClean="0"/>
              <a:t>2. Have ACTUAL references listed.</a:t>
            </a:r>
          </a:p>
          <a:p>
            <a:r>
              <a:rPr lang="en-US" dirty="0" smtClean="0"/>
              <a:t>3. Prepare your resume for a specific audience.</a:t>
            </a:r>
          </a:p>
          <a:p>
            <a:r>
              <a:rPr lang="en-US" dirty="0" smtClean="0"/>
              <a:t>Make sure your resume matches your application!</a:t>
            </a:r>
          </a:p>
          <a:p>
            <a:r>
              <a:rPr lang="en-US" dirty="0" smtClean="0"/>
              <a:t>Keep it simple. You may be asked to give details on what you put down in your resume.</a:t>
            </a:r>
          </a:p>
          <a:p>
            <a:r>
              <a:rPr lang="en-US" dirty="0" smtClean="0"/>
              <a:t>Presentation is important, but don’t overstate the design.</a:t>
            </a:r>
            <a:endParaRPr lang="en-US" dirty="0"/>
          </a:p>
        </p:txBody>
      </p:sp>
    </p:spTree>
    <p:extLst>
      <p:ext uri="{BB962C8B-B14F-4D97-AF65-F5344CB8AC3E}">
        <p14:creationId xmlns:p14="http://schemas.microsoft.com/office/powerpoint/2010/main" val="3748500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idx="1"/>
          </p:nvPr>
        </p:nvSpPr>
        <p:spPr/>
        <p:txBody>
          <a:bodyPr/>
          <a:lstStyle/>
          <a:p>
            <a:r>
              <a:rPr lang="en-US" dirty="0" smtClean="0"/>
              <a:t>1. Preparation</a:t>
            </a:r>
          </a:p>
          <a:p>
            <a:r>
              <a:rPr lang="en-US" dirty="0" smtClean="0"/>
              <a:t>2. Dress</a:t>
            </a:r>
          </a:p>
          <a:p>
            <a:r>
              <a:rPr lang="en-US" dirty="0" smtClean="0"/>
              <a:t>3. Punctuality</a:t>
            </a:r>
          </a:p>
          <a:p>
            <a:r>
              <a:rPr lang="en-US" dirty="0" smtClean="0"/>
              <a:t>4. Make an impression</a:t>
            </a:r>
          </a:p>
          <a:p>
            <a:r>
              <a:rPr lang="en-US" dirty="0" smtClean="0"/>
              <a:t>5. Follow up</a:t>
            </a:r>
            <a:endParaRPr lang="en-US" dirty="0"/>
          </a:p>
        </p:txBody>
      </p:sp>
    </p:spTree>
    <p:extLst>
      <p:ext uri="{BB962C8B-B14F-4D97-AF65-F5344CB8AC3E}">
        <p14:creationId xmlns:p14="http://schemas.microsoft.com/office/powerpoint/2010/main" val="3472659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1. Where will the interview(s) take place?</a:t>
            </a:r>
          </a:p>
          <a:p>
            <a:r>
              <a:rPr lang="en-US" dirty="0" smtClean="0"/>
              <a:t>2. When is the interview?</a:t>
            </a:r>
          </a:p>
          <a:p>
            <a:r>
              <a:rPr lang="en-US" dirty="0"/>
              <a:t>3</a:t>
            </a:r>
            <a:r>
              <a:rPr lang="en-US" dirty="0" smtClean="0"/>
              <a:t>. What types of questions can I expect? </a:t>
            </a:r>
          </a:p>
          <a:p>
            <a:pPr lvl="1"/>
            <a:r>
              <a:rPr lang="en-US" dirty="0" smtClean="0"/>
              <a:t>How will I answer?</a:t>
            </a:r>
          </a:p>
          <a:p>
            <a:pPr lvl="1"/>
            <a:r>
              <a:rPr lang="en-US" dirty="0" smtClean="0"/>
              <a:t>What COULD come up unexpectedly?</a:t>
            </a:r>
          </a:p>
          <a:p>
            <a:r>
              <a:rPr lang="en-US" dirty="0" smtClean="0"/>
              <a:t>4. Who will be conducting the interview?</a:t>
            </a:r>
          </a:p>
          <a:p>
            <a:pPr lvl="1"/>
            <a:r>
              <a:rPr lang="en-US" dirty="0" smtClean="0"/>
              <a:t>How many interviews?</a:t>
            </a:r>
          </a:p>
          <a:p>
            <a:pPr lvl="1"/>
            <a:r>
              <a:rPr lang="en-US" dirty="0" smtClean="0"/>
              <a:t>How many interviewees?</a:t>
            </a:r>
          </a:p>
          <a:p>
            <a:pPr lvl="1"/>
            <a:r>
              <a:rPr lang="en-US" dirty="0" smtClean="0"/>
              <a:t>What is the position of the interview conductor(s)?</a:t>
            </a:r>
          </a:p>
          <a:p>
            <a:pPr lvl="1"/>
            <a:endParaRPr lang="en-US" dirty="0" smtClean="0"/>
          </a:p>
        </p:txBody>
      </p:sp>
    </p:spTree>
    <p:extLst>
      <p:ext uri="{BB962C8B-B14F-4D97-AF65-F5344CB8AC3E}">
        <p14:creationId xmlns:p14="http://schemas.microsoft.com/office/powerpoint/2010/main" val="3549363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a:t>
            </a:r>
            <a:endParaRPr lang="en-US" dirty="0"/>
          </a:p>
        </p:txBody>
      </p:sp>
      <p:sp>
        <p:nvSpPr>
          <p:cNvPr id="3" name="Content Placeholder 2"/>
          <p:cNvSpPr>
            <a:spLocks noGrp="1"/>
          </p:cNvSpPr>
          <p:nvPr>
            <p:ph idx="1"/>
          </p:nvPr>
        </p:nvSpPr>
        <p:spPr/>
        <p:txBody>
          <a:bodyPr/>
          <a:lstStyle/>
          <a:p>
            <a:r>
              <a:rPr lang="en-US" dirty="0" smtClean="0"/>
              <a:t>Dress like you want the job! You will be in direct competition with up to hundreds of other candidates, most of whom will be as qualified, or more qualified than you are. You may not be able to set yourself apart in a positive way by how you dress for the interview, but you can CERTAINLY set yourself apart in a negative way.</a:t>
            </a:r>
          </a:p>
          <a:p>
            <a:endParaRPr lang="en-US" dirty="0" smtClean="0"/>
          </a:p>
        </p:txBody>
      </p:sp>
    </p:spTree>
    <p:extLst>
      <p:ext uri="{BB962C8B-B14F-4D97-AF65-F5344CB8AC3E}">
        <p14:creationId xmlns:p14="http://schemas.microsoft.com/office/powerpoint/2010/main" val="815293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idx="1"/>
          </p:nvPr>
        </p:nvSpPr>
        <p:spPr/>
        <p:txBody>
          <a:bodyPr>
            <a:normAutofit lnSpcReduction="10000"/>
          </a:bodyPr>
          <a:lstStyle/>
          <a:p>
            <a:r>
              <a:rPr lang="en-US" dirty="0" smtClean="0"/>
              <a:t>1. Nonverbal communication – Stand up straight, make eye contact, connect with a handshake.</a:t>
            </a:r>
          </a:p>
          <a:p>
            <a:r>
              <a:rPr lang="en-US" dirty="0" smtClean="0"/>
              <a:t>2. Listen to what is being said instead of just being ready to say what you prepared.</a:t>
            </a:r>
          </a:p>
          <a:p>
            <a:r>
              <a:rPr lang="en-US" dirty="0" smtClean="0"/>
              <a:t>3. Don’t ramble! Less is more. Often employers will offer the opportunity for you to talk yourself out of getting hired.</a:t>
            </a:r>
          </a:p>
          <a:p>
            <a:r>
              <a:rPr lang="en-US" dirty="0" smtClean="0"/>
              <a:t>4. The interview is not an opportunity to make a new friend. Don’t be too familiar and don’t overstep your boundaries.</a:t>
            </a:r>
          </a:p>
          <a:p>
            <a:r>
              <a:rPr lang="en-US" dirty="0" smtClean="0"/>
              <a:t>5. Watch your language! Cursing, using slang, or remarks that refer to protected topics are not appropriate for interviews.</a:t>
            </a:r>
            <a:endParaRPr lang="en-US" dirty="0"/>
          </a:p>
        </p:txBody>
      </p:sp>
    </p:spTree>
    <p:extLst>
      <p:ext uri="{BB962C8B-B14F-4D97-AF65-F5344CB8AC3E}">
        <p14:creationId xmlns:p14="http://schemas.microsoft.com/office/powerpoint/2010/main" val="1342795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 cont.</a:t>
            </a:r>
            <a:endParaRPr lang="en-US" dirty="0"/>
          </a:p>
        </p:txBody>
      </p:sp>
      <p:sp>
        <p:nvSpPr>
          <p:cNvPr id="3" name="Content Placeholder 2"/>
          <p:cNvSpPr>
            <a:spLocks noGrp="1"/>
          </p:cNvSpPr>
          <p:nvPr>
            <p:ph idx="1"/>
          </p:nvPr>
        </p:nvSpPr>
        <p:spPr/>
        <p:txBody>
          <a:bodyPr/>
          <a:lstStyle/>
          <a:p>
            <a:r>
              <a:rPr lang="en-US" dirty="0" smtClean="0"/>
              <a:t>6. Be confident, but not overconfident. Professionalism and modesty are good traits to keep in mind.</a:t>
            </a:r>
          </a:p>
          <a:p>
            <a:r>
              <a:rPr lang="en-US" dirty="0" smtClean="0"/>
              <a:t>7. Answer the questions that are asked, not the ones you want them to ask. Be careful to provide a thorough response that answers the question accurately.</a:t>
            </a:r>
            <a:endParaRPr lang="en-US" dirty="0"/>
          </a:p>
          <a:p>
            <a:r>
              <a:rPr lang="en-US" dirty="0" smtClean="0"/>
              <a:t>8. Ask your own questions. Show interest in the company, and make sure that it will be a good fit for you.</a:t>
            </a:r>
          </a:p>
          <a:p>
            <a:r>
              <a:rPr lang="en-US" dirty="0" smtClean="0"/>
              <a:t>9. Employers don’t have to hire you. Be confident, not desperate. Don’t disclose your financial position, or talk about your needs during the interview.</a:t>
            </a:r>
          </a:p>
        </p:txBody>
      </p:sp>
    </p:spTree>
    <p:extLst>
      <p:ext uri="{BB962C8B-B14F-4D97-AF65-F5344CB8AC3E}">
        <p14:creationId xmlns:p14="http://schemas.microsoft.com/office/powerpoint/2010/main" val="3207503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2110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juniors</a:t>
            </a:r>
            <a:endParaRPr lang="en-US" dirty="0"/>
          </a:p>
        </p:txBody>
      </p:sp>
      <p:sp>
        <p:nvSpPr>
          <p:cNvPr id="3" name="Content Placeholder 2"/>
          <p:cNvSpPr>
            <a:spLocks noGrp="1"/>
          </p:cNvSpPr>
          <p:nvPr>
            <p:ph idx="1"/>
          </p:nvPr>
        </p:nvSpPr>
        <p:spPr/>
        <p:txBody>
          <a:bodyPr/>
          <a:lstStyle/>
          <a:p>
            <a:r>
              <a:rPr lang="en-US" dirty="0" smtClean="0"/>
              <a:t>Summer job</a:t>
            </a:r>
          </a:p>
          <a:p>
            <a:r>
              <a:rPr lang="en-US" dirty="0" smtClean="0"/>
              <a:t>Put together applications for schools/scholarships</a:t>
            </a:r>
          </a:p>
          <a:p>
            <a:r>
              <a:rPr lang="en-US" dirty="0" smtClean="0"/>
              <a:t>Extracurricular activities (Clubs, sports, student government)</a:t>
            </a:r>
          </a:p>
          <a:p>
            <a:r>
              <a:rPr lang="en-US" dirty="0" smtClean="0"/>
              <a:t>Military?</a:t>
            </a:r>
          </a:p>
          <a:p>
            <a:endParaRPr lang="en-US" dirty="0"/>
          </a:p>
        </p:txBody>
      </p:sp>
    </p:spTree>
    <p:extLst>
      <p:ext uri="{BB962C8B-B14F-4D97-AF65-F5344CB8AC3E}">
        <p14:creationId xmlns:p14="http://schemas.microsoft.com/office/powerpoint/2010/main" val="318286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seniors</a:t>
            </a:r>
            <a:endParaRPr lang="en-US" dirty="0"/>
          </a:p>
        </p:txBody>
      </p:sp>
      <p:sp>
        <p:nvSpPr>
          <p:cNvPr id="3" name="Content Placeholder 2"/>
          <p:cNvSpPr>
            <a:spLocks noGrp="1"/>
          </p:cNvSpPr>
          <p:nvPr>
            <p:ph idx="1"/>
          </p:nvPr>
        </p:nvSpPr>
        <p:spPr/>
        <p:txBody>
          <a:bodyPr/>
          <a:lstStyle/>
          <a:p>
            <a:r>
              <a:rPr lang="en-US" dirty="0" smtClean="0"/>
              <a:t>FAFSA</a:t>
            </a:r>
          </a:p>
          <a:p>
            <a:r>
              <a:rPr lang="en-US" dirty="0" smtClean="0"/>
              <a:t>Start community college</a:t>
            </a:r>
          </a:p>
          <a:p>
            <a:r>
              <a:rPr lang="en-US" dirty="0" smtClean="0"/>
              <a:t>Apply for jobs</a:t>
            </a:r>
            <a:endParaRPr lang="en-US" dirty="0"/>
          </a:p>
        </p:txBody>
      </p:sp>
    </p:spTree>
    <p:extLst>
      <p:ext uri="{BB962C8B-B14F-4D97-AF65-F5344CB8AC3E}">
        <p14:creationId xmlns:p14="http://schemas.microsoft.com/office/powerpoint/2010/main" val="5377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labor force entry</a:t>
            </a:r>
            <a:endParaRPr lang="en-US" dirty="0"/>
          </a:p>
        </p:txBody>
      </p:sp>
      <p:sp>
        <p:nvSpPr>
          <p:cNvPr id="3" name="Content Placeholder 2"/>
          <p:cNvSpPr>
            <a:spLocks noGrp="1"/>
          </p:cNvSpPr>
          <p:nvPr>
            <p:ph idx="1"/>
          </p:nvPr>
        </p:nvSpPr>
        <p:spPr/>
        <p:txBody>
          <a:bodyPr/>
          <a:lstStyle/>
          <a:p>
            <a:r>
              <a:rPr lang="en-US" dirty="0" smtClean="0"/>
              <a:t>Jobs such as retail, construction, food service</a:t>
            </a:r>
          </a:p>
          <a:p>
            <a:r>
              <a:rPr lang="en-US" dirty="0" smtClean="0"/>
              <a:t>Usually requires application only, no previous work history or skills</a:t>
            </a:r>
          </a:p>
          <a:p>
            <a:r>
              <a:rPr lang="en-US" dirty="0" smtClean="0"/>
              <a:t>Generally low-paying, entry level jobs with traditionally low ceiling</a:t>
            </a:r>
            <a:endParaRPr lang="en-US" dirty="0"/>
          </a:p>
        </p:txBody>
      </p:sp>
    </p:spTree>
    <p:extLst>
      <p:ext uri="{BB962C8B-B14F-4D97-AF65-F5344CB8AC3E}">
        <p14:creationId xmlns:p14="http://schemas.microsoft.com/office/powerpoint/2010/main" val="422868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a:t>
            </a:r>
            <a:endParaRPr lang="en-US" dirty="0"/>
          </a:p>
        </p:txBody>
      </p:sp>
      <p:sp>
        <p:nvSpPr>
          <p:cNvPr id="3" name="Content Placeholder 2"/>
          <p:cNvSpPr>
            <a:spLocks noGrp="1"/>
          </p:cNvSpPr>
          <p:nvPr>
            <p:ph idx="1"/>
          </p:nvPr>
        </p:nvSpPr>
        <p:spPr/>
        <p:txBody>
          <a:bodyPr/>
          <a:lstStyle/>
          <a:p>
            <a:r>
              <a:rPr lang="en-US" dirty="0" smtClean="0"/>
              <a:t>Junior – National Guard</a:t>
            </a:r>
          </a:p>
          <a:p>
            <a:endParaRPr lang="en-US" dirty="0" smtClean="0"/>
          </a:p>
          <a:p>
            <a:r>
              <a:rPr lang="en-US" dirty="0" smtClean="0"/>
              <a:t>Seniors – Active duty </a:t>
            </a:r>
          </a:p>
          <a:p>
            <a:pPr lvl="1"/>
            <a:r>
              <a:rPr lang="en-US" dirty="0" smtClean="0"/>
              <a:t>Reserves for college money</a:t>
            </a:r>
          </a:p>
          <a:p>
            <a:pPr marL="457200" lvl="1" indent="0">
              <a:buNone/>
            </a:pPr>
            <a:endParaRPr lang="en-US" dirty="0"/>
          </a:p>
        </p:txBody>
      </p:sp>
    </p:spTree>
    <p:extLst>
      <p:ext uri="{BB962C8B-B14F-4D97-AF65-F5344CB8AC3E}">
        <p14:creationId xmlns:p14="http://schemas.microsoft.com/office/powerpoint/2010/main" val="411548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college</a:t>
            </a:r>
            <a:endParaRPr lang="en-US" dirty="0"/>
          </a:p>
        </p:txBody>
      </p:sp>
      <p:sp>
        <p:nvSpPr>
          <p:cNvPr id="3" name="Content Placeholder 2"/>
          <p:cNvSpPr>
            <a:spLocks noGrp="1"/>
          </p:cNvSpPr>
          <p:nvPr>
            <p:ph idx="1"/>
          </p:nvPr>
        </p:nvSpPr>
        <p:spPr/>
        <p:txBody>
          <a:bodyPr/>
          <a:lstStyle/>
          <a:p>
            <a:r>
              <a:rPr lang="en-US" dirty="0" smtClean="0"/>
              <a:t>FAFSA </a:t>
            </a:r>
          </a:p>
          <a:p>
            <a:r>
              <a:rPr lang="en-US" dirty="0" smtClean="0"/>
              <a:t>Transfer degree or technical training</a:t>
            </a:r>
          </a:p>
          <a:p>
            <a:r>
              <a:rPr lang="en-US" dirty="0" smtClean="0"/>
              <a:t>Full-time? </a:t>
            </a:r>
            <a:endParaRPr lang="en-US" dirty="0"/>
          </a:p>
          <a:p>
            <a:r>
              <a:rPr lang="en-US" dirty="0" smtClean="0"/>
              <a:t>Live at home?</a:t>
            </a:r>
          </a:p>
          <a:p>
            <a:r>
              <a:rPr lang="en-US" dirty="0" smtClean="0"/>
              <a:t>Long term plan? </a:t>
            </a:r>
            <a:endParaRPr lang="en-US" dirty="0"/>
          </a:p>
        </p:txBody>
      </p:sp>
    </p:spTree>
    <p:extLst>
      <p:ext uri="{BB962C8B-B14F-4D97-AF65-F5344CB8AC3E}">
        <p14:creationId xmlns:p14="http://schemas.microsoft.com/office/powerpoint/2010/main" val="295784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a:t>
            </a:r>
            <a:endParaRPr lang="en-US" dirty="0"/>
          </a:p>
        </p:txBody>
      </p:sp>
      <p:sp>
        <p:nvSpPr>
          <p:cNvPr id="3" name="Content Placeholder 2"/>
          <p:cNvSpPr>
            <a:spLocks noGrp="1"/>
          </p:cNvSpPr>
          <p:nvPr>
            <p:ph idx="1"/>
          </p:nvPr>
        </p:nvSpPr>
        <p:spPr/>
        <p:txBody>
          <a:bodyPr/>
          <a:lstStyle/>
          <a:p>
            <a:r>
              <a:rPr lang="en-US" dirty="0" smtClean="0"/>
              <a:t>Application</a:t>
            </a:r>
          </a:p>
          <a:p>
            <a:r>
              <a:rPr lang="en-US" dirty="0" smtClean="0"/>
              <a:t>FAFSA</a:t>
            </a:r>
          </a:p>
          <a:p>
            <a:r>
              <a:rPr lang="en-US" dirty="0" smtClean="0"/>
              <a:t>Scholarships</a:t>
            </a:r>
          </a:p>
          <a:p>
            <a:r>
              <a:rPr lang="en-US" dirty="0" smtClean="0"/>
              <a:t>Major</a:t>
            </a:r>
          </a:p>
          <a:p>
            <a:r>
              <a:rPr lang="en-US" dirty="0" smtClean="0"/>
              <a:t>Housing</a:t>
            </a:r>
            <a:endParaRPr lang="en-US" dirty="0"/>
          </a:p>
        </p:txBody>
      </p:sp>
    </p:spTree>
    <p:extLst>
      <p:ext uri="{BB962C8B-B14F-4D97-AF65-F5344CB8AC3E}">
        <p14:creationId xmlns:p14="http://schemas.microsoft.com/office/powerpoint/2010/main" val="3983921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a:t>
            </a:r>
            <a:endParaRPr lang="en-US" dirty="0"/>
          </a:p>
        </p:txBody>
      </p:sp>
      <p:sp>
        <p:nvSpPr>
          <p:cNvPr id="3" name="Content Placeholder 2"/>
          <p:cNvSpPr>
            <a:spLocks noGrp="1"/>
          </p:cNvSpPr>
          <p:nvPr>
            <p:ph idx="1"/>
          </p:nvPr>
        </p:nvSpPr>
        <p:spPr/>
        <p:txBody>
          <a:bodyPr/>
          <a:lstStyle/>
          <a:p>
            <a:r>
              <a:rPr lang="en-US" dirty="0" smtClean="0"/>
              <a:t>Earning potential, benefits, upward mobility</a:t>
            </a:r>
          </a:p>
          <a:p>
            <a:r>
              <a:rPr lang="en-US" dirty="0" smtClean="0"/>
              <a:t>Career field</a:t>
            </a:r>
          </a:p>
          <a:p>
            <a:r>
              <a:rPr lang="en-US" dirty="0" smtClean="0"/>
              <a:t>Internship, mentor</a:t>
            </a:r>
          </a:p>
          <a:p>
            <a:r>
              <a:rPr lang="en-US" dirty="0" smtClean="0"/>
              <a:t>What will your career of choice look like in 10 years? 20? 30?</a:t>
            </a:r>
            <a:endParaRPr lang="en-US" dirty="0"/>
          </a:p>
        </p:txBody>
      </p:sp>
    </p:spTree>
    <p:extLst>
      <p:ext uri="{BB962C8B-B14F-4D97-AF65-F5344CB8AC3E}">
        <p14:creationId xmlns:p14="http://schemas.microsoft.com/office/powerpoint/2010/main" val="196079385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163</TotalTime>
  <Words>889</Words>
  <Application>Microsoft Office PowerPoint</Application>
  <PresentationFormat>Widescreen</PresentationFormat>
  <Paragraphs>124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Wingdings 3</vt:lpstr>
      <vt:lpstr>Slice</vt:lpstr>
      <vt:lpstr>High school to retirement </vt:lpstr>
      <vt:lpstr>overview</vt:lpstr>
      <vt:lpstr>juniors</vt:lpstr>
      <vt:lpstr>seniors</vt:lpstr>
      <vt:lpstr>Immediate labor force entry</vt:lpstr>
      <vt:lpstr>military</vt:lpstr>
      <vt:lpstr>Community college</vt:lpstr>
      <vt:lpstr>university</vt:lpstr>
      <vt:lpstr>career</vt:lpstr>
      <vt:lpstr>What is the difference between an application and a resume?</vt:lpstr>
      <vt:lpstr>What do employers look for on a resume?</vt:lpstr>
      <vt:lpstr>Bottom of the list…</vt:lpstr>
      <vt:lpstr>How much do certain attributes influence employers?</vt:lpstr>
      <vt:lpstr>Discussion: How do I show employers that I have the skills they require?</vt:lpstr>
      <vt:lpstr>Cover letter</vt:lpstr>
      <vt:lpstr>PowerPoint Presentation</vt:lpstr>
      <vt:lpstr>PowerPoint Presentation</vt:lpstr>
      <vt:lpstr>Name and contact information</vt:lpstr>
      <vt:lpstr>objective</vt:lpstr>
      <vt:lpstr>experience</vt:lpstr>
      <vt:lpstr>education</vt:lpstr>
      <vt:lpstr>Interests/references</vt:lpstr>
      <vt:lpstr>Resume tips</vt:lpstr>
      <vt:lpstr>The interview</vt:lpstr>
      <vt:lpstr>preparation</vt:lpstr>
      <vt:lpstr>dress</vt:lpstr>
      <vt:lpstr>The interview</vt:lpstr>
      <vt:lpstr>The interview cont.</vt:lpstr>
      <vt:lpstr>Questions?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Sears, Patrick W SGT NG USA AZARNG</dc:creator>
  <cp:lastModifiedBy>Douglas, Denice</cp:lastModifiedBy>
  <cp:revision>17</cp:revision>
  <dcterms:created xsi:type="dcterms:W3CDTF">2016-05-02T17:32:00Z</dcterms:created>
  <dcterms:modified xsi:type="dcterms:W3CDTF">2016-05-06T17:01:36Z</dcterms:modified>
</cp:coreProperties>
</file>