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65" r:id="rId5"/>
    <p:sldId id="260" r:id="rId6"/>
    <p:sldId id="261" r:id="rId7"/>
    <p:sldId id="263" r:id="rId8"/>
    <p:sldId id="267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0853-8314-4651-B4B3-58FB88E35A9E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F52-927B-4C7B-AEB1-E8DFE046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8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0853-8314-4651-B4B3-58FB88E35A9E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F52-927B-4C7B-AEB1-E8DFE046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5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0853-8314-4651-B4B3-58FB88E35A9E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F52-927B-4C7B-AEB1-E8DFE046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0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0853-8314-4651-B4B3-58FB88E35A9E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F52-927B-4C7B-AEB1-E8DFE046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2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0853-8314-4651-B4B3-58FB88E35A9E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F52-927B-4C7B-AEB1-E8DFE046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0853-8314-4651-B4B3-58FB88E35A9E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F52-927B-4C7B-AEB1-E8DFE046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5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0853-8314-4651-B4B3-58FB88E35A9E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F52-927B-4C7B-AEB1-E8DFE046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0853-8314-4651-B4B3-58FB88E35A9E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F52-927B-4C7B-AEB1-E8DFE046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0853-8314-4651-B4B3-58FB88E35A9E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F52-927B-4C7B-AEB1-E8DFE046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5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0853-8314-4651-B4B3-58FB88E35A9E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F52-927B-4C7B-AEB1-E8DFE046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8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60853-8314-4651-B4B3-58FB88E35A9E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DF52-927B-4C7B-AEB1-E8DFE046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60853-8314-4651-B4B3-58FB88E35A9E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6DF52-927B-4C7B-AEB1-E8DFE046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books.google.com/books?hl=en&amp;lr=&amp;id=j6cMYKRgqQ8C&amp;oi=fnd&amp;pg=PR5&amp;dq=gun+control+2010&amp;ots=_4cWU9W1iX&amp;sig=38y_v8Pia3_X3G7Y8sZS_F3hy00#v=onepage&amp;q=gun%20control%202010&amp;f=fal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andmarkcases.org/en/landmark/home" TargetMode="External"/><Relationship Id="rId2" Type="http://schemas.openxmlformats.org/officeDocument/2006/relationships/hyperlink" Target="http://www.supremecourt.g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PRE-RESEARCH “SANDBOX”</a:t>
            </a:r>
            <a:endParaRPr lang="en-US" dirty="0"/>
          </a:p>
        </p:txBody>
      </p:sp>
      <p:pic>
        <p:nvPicPr>
          <p:cNvPr id="2050" name="Picture 2" descr="http://cdn1.tnwcdn.com/wp-content/blogs.dir/1/files/2011/11/Sandbox-520x2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62200"/>
            <a:ext cx="6307491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44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Download the “Pre-Research Worksheet” from douglasteach.weebly.com;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Copy/paste it into MS365 (Word Online), rename it, and share it with me;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PART 1</a:t>
            </a:r>
            <a:r>
              <a:rPr lang="en-US" dirty="0" smtClean="0"/>
              <a:t> – Assess credibility of sources to help build ethos in writing (the C.R.A.A.P. Test)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PART 2</a:t>
            </a:r>
            <a:r>
              <a:rPr lang="en-US" dirty="0" smtClean="0"/>
              <a:t> – Refine research question/answer;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PART 3 </a:t>
            </a:r>
            <a:r>
              <a:rPr lang="en-US" dirty="0" smtClean="0"/>
              <a:t>– Build annotated bibliography;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19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Use the (5) sources you summarized for homework and complete a CRAAP test frame to determine the credibility of each;</a:t>
            </a:r>
          </a:p>
          <a:p>
            <a:pPr marL="0" indent="0">
              <a:buNone/>
            </a:pPr>
            <a:r>
              <a:rPr lang="en-US" dirty="0" smtClean="0"/>
              <a:t>EXAMPLE:  </a:t>
            </a:r>
            <a:r>
              <a:rPr lang="en-US" sz="1000" u="sng" dirty="0" smtClean="0"/>
              <a:t>h</a:t>
            </a:r>
            <a:r>
              <a:rPr lang="en-US" sz="1000" u="sng" dirty="0" smtClean="0">
                <a:hlinkClick r:id="rId2"/>
              </a:rPr>
              <a:t>ttps</a:t>
            </a:r>
            <a:r>
              <a:rPr lang="en-US" sz="1000" u="sng" dirty="0">
                <a:hlinkClick r:id="rId2"/>
              </a:rPr>
              <a:t>://books.google.com/books?hl=en&amp;lr=&amp;id=j6cMYKRgqQ8C&amp;oi=fnd&amp;pg=PR5&amp;dq=gun+control+2010&amp;ots=_4cWU9W1iX&amp;sig=38y_v8Pia3_X3G7Y8sZS_F3hy00#v=onepage&amp;q=gun%20control%202010&amp;f=false</a:t>
            </a:r>
            <a:endParaRPr lang="en-US" sz="10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905856"/>
              </p:ext>
            </p:extLst>
          </p:nvPr>
        </p:nvGraphicFramePr>
        <p:xfrm>
          <a:off x="609600" y="4191000"/>
          <a:ext cx="79248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832"/>
                <a:gridCol w="63909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</a:t>
                      </a:r>
                      <a:r>
                        <a:rPr lang="en-US" baseline="0" dirty="0" smtClean="0"/>
                        <a:t> 2012, links are active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RELEVANCE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Relates to topic</a:t>
                      </a:r>
                      <a:r>
                        <a:rPr lang="en-US" baseline="0" dirty="0" smtClean="0"/>
                        <a:t> but somewhat tangential to research question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AUTHORITY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Economist</a:t>
                      </a:r>
                      <a:r>
                        <a:rPr lang="en-US" baseline="0" dirty="0" smtClean="0"/>
                        <a:t>, political commentator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Peer-reviewed, supported</a:t>
                      </a:r>
                      <a:r>
                        <a:rPr lang="en-US" baseline="0" dirty="0" smtClean="0"/>
                        <a:t> with research &amp; evidence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persuade, so has some </a:t>
                      </a:r>
                      <a:r>
                        <a:rPr lang="en-US" baseline="0" dirty="0" smtClean="0"/>
                        <a:t>bias, but contains good information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CONCLUSION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CREDIBLE, but MAY not use it due to bias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6" descr="https://i.ytimg.com/vi/35PBCC5TKxs/maxresdef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2573867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80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Scholar.google.com – college-level articles</a:t>
            </a:r>
          </a:p>
          <a:p>
            <a:r>
              <a:rPr lang="en-US" dirty="0" smtClean="0"/>
              <a:t>Supreme Court case histories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://www.supremecourt.gov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http://landmarkcases.org/en/landmark/home</a:t>
            </a:r>
            <a:endParaRPr lang="en-US" dirty="0"/>
          </a:p>
          <a:p>
            <a:r>
              <a:rPr lang="en-US" dirty="0" smtClean="0"/>
              <a:t>Any major news outlet (but remember to read at least </a:t>
            </a:r>
            <a:r>
              <a:rPr lang="en-US" u="sng" dirty="0" smtClean="0"/>
              <a:t>3 different ones </a:t>
            </a:r>
            <a:r>
              <a:rPr lang="en-US" dirty="0" smtClean="0"/>
              <a:t>to eliminate bias);</a:t>
            </a:r>
          </a:p>
          <a:p>
            <a:pPr lvl="1"/>
            <a:r>
              <a:rPr lang="en-US" dirty="0" smtClean="0"/>
              <a:t>EXAMPLES: NPR.org, bbcamerica.com, abcnews.com, msnbc.com, US News &amp; World Report, Time, Newsweek, New York Times, Boston Globe, Phoenix Sun, LA Times, San Francisco Examiner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53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33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Allow the information from the (5) credible sources to </a:t>
            </a:r>
            <a:r>
              <a:rPr lang="en-US" b="1" dirty="0" smtClean="0"/>
              <a:t>shape/refine your research question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b="1" dirty="0" smtClean="0"/>
              <a:t>Check </a:t>
            </a:r>
            <a:r>
              <a:rPr lang="en-US" b="1" dirty="0" smtClean="0"/>
              <a:t>in your question with 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Remember the guidelines:</a:t>
            </a:r>
          </a:p>
          <a:p>
            <a:pPr lvl="1"/>
            <a:r>
              <a:rPr lang="en-US" dirty="0" smtClean="0"/>
              <a:t>Must be researchable and arguable;</a:t>
            </a:r>
          </a:p>
          <a:p>
            <a:pPr lvl="1"/>
            <a:r>
              <a:rPr lang="en-US" dirty="0" smtClean="0"/>
              <a:t>Must </a:t>
            </a:r>
            <a:r>
              <a:rPr lang="en-US" dirty="0" smtClean="0"/>
              <a:t>be able to use evidence from the U.S. Constitution, Supreme Court cases, Bill of </a:t>
            </a:r>
            <a:r>
              <a:rPr lang="en-US" dirty="0" smtClean="0"/>
              <a:t>Rights;</a:t>
            </a:r>
            <a:endParaRPr lang="en-US" dirty="0" smtClean="0"/>
          </a:p>
          <a:p>
            <a:pPr lvl="1"/>
            <a:r>
              <a:rPr lang="en-US" dirty="0" smtClean="0"/>
              <a:t>Question should begin with “why” or “how”, and avoid yes or </a:t>
            </a:r>
            <a:r>
              <a:rPr lang="en-US" dirty="0" smtClean="0"/>
              <a:t>no;</a:t>
            </a:r>
            <a:endParaRPr lang="en-US" dirty="0" smtClean="0"/>
          </a:p>
          <a:p>
            <a:pPr lvl="1"/>
            <a:r>
              <a:rPr lang="en-US" dirty="0" smtClean="0"/>
              <a:t>Question should prompt a thesis that is not too broad or too narrow (see Purdue OWL</a:t>
            </a:r>
            <a:r>
              <a:rPr lang="en-US" dirty="0" smtClean="0"/>
              <a:t>);</a:t>
            </a:r>
            <a:endParaRPr lang="en-US" dirty="0"/>
          </a:p>
        </p:txBody>
      </p:sp>
      <p:pic>
        <p:nvPicPr>
          <p:cNvPr id="5122" name="Picture 2" descr="http://www.orangesquare.com/stuff/contentmgr/files/0/f8807454f3c6788c473e4bcf23507623/image/refine_illustr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1646960" cy="110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32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Read the gold handout: “Annotated Bibliography”;</a:t>
            </a:r>
          </a:p>
          <a:p>
            <a:r>
              <a:rPr lang="en-US" dirty="0" smtClean="0"/>
              <a:t>Create 5 entries for that bibliography (you may use the summaries you did for </a:t>
            </a:r>
            <a:r>
              <a:rPr lang="en-US" dirty="0" smtClean="0"/>
              <a:t>homework if the sources are the same).</a:t>
            </a:r>
            <a:endParaRPr lang="en-US" dirty="0" smtClean="0"/>
          </a:p>
          <a:p>
            <a:r>
              <a:rPr lang="en-US" dirty="0" smtClean="0"/>
              <a:t>Each entry contains: </a:t>
            </a:r>
          </a:p>
          <a:p>
            <a:pPr lvl="1"/>
            <a:r>
              <a:rPr lang="en-US" dirty="0" smtClean="0"/>
              <a:t>Bibliographic info (link, author, date, source, etc.)</a:t>
            </a:r>
          </a:p>
          <a:p>
            <a:pPr lvl="1"/>
            <a:r>
              <a:rPr lang="en-US" dirty="0" smtClean="0"/>
              <a:t>Summary of information in the source </a:t>
            </a:r>
          </a:p>
          <a:p>
            <a:pPr lvl="1"/>
            <a:r>
              <a:rPr lang="en-US" dirty="0" smtClean="0"/>
              <a:t>Evaluation (info from CRAAP test)</a:t>
            </a:r>
          </a:p>
          <a:p>
            <a:pPr lvl="1"/>
            <a:r>
              <a:rPr lang="en-US" dirty="0" smtClean="0"/>
              <a:t>Application – a note about how you could use the info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"/>
            <a:ext cx="162333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110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(5) entries in the </a:t>
            </a:r>
            <a:r>
              <a:rPr lang="en-US" b="1" dirty="0" smtClean="0"/>
              <a:t>annotated </a:t>
            </a:r>
            <a:r>
              <a:rPr lang="en-US" b="1" dirty="0" smtClean="0"/>
              <a:t>bibliography (see gold handout);</a:t>
            </a:r>
            <a:endParaRPr lang="en-US" b="1" dirty="0" smtClean="0"/>
          </a:p>
          <a:p>
            <a:r>
              <a:rPr lang="en-US" dirty="0" smtClean="0"/>
              <a:t>This assignment is to be shared with me by </a:t>
            </a:r>
            <a:r>
              <a:rPr lang="en-US" b="1" dirty="0" smtClean="0"/>
              <a:t>Wednesday 2/17/16 11:59 PM </a:t>
            </a:r>
            <a:r>
              <a:rPr lang="en-US" sz="2400" i="1" dirty="0" smtClean="0"/>
              <a:t>(any submissions before 2/16 11:59 PM are ETIC);</a:t>
            </a:r>
            <a:endParaRPr lang="en-US" i="1" dirty="0" smtClean="0"/>
          </a:p>
          <a:p>
            <a:r>
              <a:rPr lang="en-US" dirty="0" smtClean="0"/>
              <a:t>Keep adding to the annotated bib (see directions);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28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me your research question and answer;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Prepare </a:t>
            </a:r>
            <a:r>
              <a:rPr lang="en-US" i="1" dirty="0" smtClean="0"/>
              <a:t>specific questions </a:t>
            </a:r>
            <a:r>
              <a:rPr lang="en-US" dirty="0" smtClean="0"/>
              <a:t>about your research ahead of time;</a:t>
            </a:r>
          </a:p>
        </p:txBody>
      </p:sp>
    </p:spTree>
    <p:extLst>
      <p:ext uri="{BB962C8B-B14F-4D97-AF65-F5344CB8AC3E}">
        <p14:creationId xmlns:p14="http://schemas.microsoft.com/office/powerpoint/2010/main" val="1092587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READY, </a:t>
            </a:r>
            <a:r>
              <a:rPr lang="en-US" dirty="0" smtClean="0"/>
              <a:t>SET…</a:t>
            </a:r>
            <a:br>
              <a:rPr lang="en-US" dirty="0" smtClean="0"/>
            </a:br>
            <a:r>
              <a:rPr lang="en-US" dirty="0" smtClean="0"/>
              <a:t>GET </a:t>
            </a:r>
            <a:r>
              <a:rPr lang="en-US" dirty="0" smtClean="0"/>
              <a:t>OUT </a:t>
            </a:r>
            <a:r>
              <a:rPr lang="en-US" dirty="0" smtClean="0"/>
              <a:t>THERE AND </a:t>
            </a:r>
            <a:r>
              <a:rPr lang="en-US" dirty="0" smtClean="0"/>
              <a:t>DISCOVER!</a:t>
            </a:r>
            <a:endParaRPr lang="en-US" dirty="0"/>
          </a:p>
        </p:txBody>
      </p:sp>
      <p:pic>
        <p:nvPicPr>
          <p:cNvPr id="8194" name="Picture 2" descr="https://eliademy.com/extimg/676706_dis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22989"/>
            <a:ext cx="7974416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85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462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PRE-RESEARCH “SANDBOX”</vt:lpstr>
      <vt:lpstr>OVERVIEW</vt:lpstr>
      <vt:lpstr>PART 1</vt:lpstr>
      <vt:lpstr>Where to begin</vt:lpstr>
      <vt:lpstr>PART 2</vt:lpstr>
      <vt:lpstr>PART 3</vt:lpstr>
      <vt:lpstr>Independent Work</vt:lpstr>
      <vt:lpstr>Quick Conference</vt:lpstr>
      <vt:lpstr>READY, SET… GET OUT THERE AND DISCOVER!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PRE-RESEARCH</dc:title>
  <dc:creator>Neech</dc:creator>
  <cp:lastModifiedBy>Douglas, Denice</cp:lastModifiedBy>
  <cp:revision>13</cp:revision>
  <dcterms:created xsi:type="dcterms:W3CDTF">2016-02-12T05:18:14Z</dcterms:created>
  <dcterms:modified xsi:type="dcterms:W3CDTF">2016-02-12T16:31:30Z</dcterms:modified>
</cp:coreProperties>
</file>