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0521" y="2008156"/>
            <a:ext cx="7766936" cy="1646302"/>
          </a:xfrm>
        </p:spPr>
        <p:txBody>
          <a:bodyPr/>
          <a:lstStyle/>
          <a:p>
            <a:r>
              <a:rPr lang="en-US" dirty="0" smtClean="0"/>
              <a:t>Notecards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6612" y="3632055"/>
            <a:ext cx="7766936" cy="1096899"/>
          </a:xfrm>
        </p:spPr>
        <p:txBody>
          <a:bodyPr/>
          <a:lstStyle/>
          <a:p>
            <a:r>
              <a:rPr lang="en-US" dirty="0" smtClean="0"/>
              <a:t>Research Paper Project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8" y="1611781"/>
            <a:ext cx="5157787" cy="38633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4875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DEFENDING YOUR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932" y="2160589"/>
            <a:ext cx="5633634" cy="431770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With a partner at your table, take 2-minute turns arguing one of your thesis points.</a:t>
            </a:r>
          </a:p>
          <a:p>
            <a:r>
              <a:rPr lang="en-US" dirty="0" smtClean="0"/>
              <a:t>Partner A states thesis and supporting quote.</a:t>
            </a:r>
          </a:p>
          <a:p>
            <a:r>
              <a:rPr lang="en-US" dirty="0" smtClean="0"/>
              <a:t>Partner B: “Defend your first point.” (crosses arms)</a:t>
            </a:r>
          </a:p>
          <a:p>
            <a:r>
              <a:rPr lang="en-US" dirty="0" smtClean="0"/>
              <a:t>Partner A explains why the point is significant, and how the quote supports the thesis.</a:t>
            </a:r>
          </a:p>
          <a:p>
            <a:r>
              <a:rPr lang="en-US" dirty="0" smtClean="0"/>
              <a:t>Partner B challenges with “So what?”</a:t>
            </a:r>
          </a:p>
          <a:p>
            <a:r>
              <a:rPr lang="en-US" dirty="0" smtClean="0"/>
              <a:t>Partner A continues the defense until Partner B is convinced. Partner B unfolds arms to indicate persuasion.</a:t>
            </a:r>
          </a:p>
          <a:p>
            <a:r>
              <a:rPr lang="en-US" dirty="0" smtClean="0"/>
              <a:t>If Partner B is not convinced at the end of the timed persuasion, give feedback to Partner A.</a:t>
            </a:r>
            <a:endParaRPr lang="en-US" dirty="0"/>
          </a:p>
        </p:txBody>
      </p:sp>
      <p:pic>
        <p:nvPicPr>
          <p:cNvPr id="1026" name="Picture 2" descr="http://etribuneblogs.files.wordpress.com/2013/12/arms-crossed-by-forest-runner.jpg?w=6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832674"/>
            <a:ext cx="5715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16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 (exit ticket)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this exercise “re-shape” your outline and/or your thesis?</a:t>
            </a:r>
          </a:p>
          <a:p>
            <a:r>
              <a:rPr lang="en-US" dirty="0" smtClean="0"/>
              <a:t>What is your next step in this process? Explain.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04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WHY DID WE COLLECT ALL OF THESE NOTECARDS?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663" y="2423679"/>
            <a:ext cx="6225453" cy="374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79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 WE DO NEXT?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732"/>
            <a:ext cx="10203873" cy="69288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3682" y="426027"/>
            <a:ext cx="2815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EVALUATE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3865418" y="2399283"/>
            <a:ext cx="17664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SORT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7195821" y="3699164"/>
            <a:ext cx="28937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EVALUATE AGAIN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5006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044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STEP ONE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56581"/>
            <a:ext cx="8699141" cy="5190714"/>
          </a:xfrm>
        </p:spPr>
        <p:txBody>
          <a:bodyPr/>
          <a:lstStyle/>
          <a:p>
            <a:r>
              <a:rPr lang="en-US" sz="2800" dirty="0" smtClean="0"/>
              <a:t>CREATE </a:t>
            </a:r>
            <a:r>
              <a:rPr lang="en-US" sz="2800" b="1" u="sng" dirty="0" smtClean="0"/>
              <a:t>3 SEPARATE STACKS </a:t>
            </a:r>
            <a:r>
              <a:rPr lang="en-US" sz="2800" dirty="0" smtClean="0"/>
              <a:t>FOR EACH OF YOUR 3 THESIS POINTS.  </a:t>
            </a:r>
          </a:p>
          <a:p>
            <a:r>
              <a:rPr lang="en-US" sz="2800" dirty="0" smtClean="0"/>
              <a:t>Sample Thesis: </a:t>
            </a:r>
            <a:r>
              <a:rPr lang="en-US" sz="2800" i="1" dirty="0" smtClean="0"/>
              <a:t>Gabriela Mistral’s work greatly influenced the women of her time by </a:t>
            </a:r>
            <a:r>
              <a:rPr lang="en-US" sz="2800" i="1" dirty="0" smtClean="0">
                <a:solidFill>
                  <a:srgbClr val="FF0000"/>
                </a:solidFill>
              </a:rPr>
              <a:t>encouraging them to break out of their comfort zone</a:t>
            </a:r>
            <a:r>
              <a:rPr lang="en-US" sz="2800" i="1" dirty="0" smtClean="0"/>
              <a:t>, </a:t>
            </a:r>
            <a:r>
              <a:rPr lang="en-US" sz="2800" i="1" dirty="0" smtClean="0">
                <a:solidFill>
                  <a:srgbClr val="00B0F0"/>
                </a:solidFill>
              </a:rPr>
              <a:t>inspiring them by illuminating the beauty of femininity</a:t>
            </a:r>
            <a:r>
              <a:rPr lang="en-US" sz="2800" i="1" dirty="0" smtClean="0"/>
              <a:t>, and </a:t>
            </a:r>
            <a:r>
              <a:rPr lang="en-US" sz="2800" i="1" dirty="0" smtClean="0">
                <a:solidFill>
                  <a:srgbClr val="7030A0"/>
                </a:solidFill>
              </a:rPr>
              <a:t>presenting a solid example of feminine power</a:t>
            </a:r>
            <a:r>
              <a:rPr lang="en-US" sz="2800" i="1" dirty="0" smtClean="0"/>
              <a:t>.</a:t>
            </a:r>
            <a:endParaRPr lang="en-US" sz="2800" dirty="0" smtClean="0"/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59216"/>
              </p:ext>
            </p:extLst>
          </p:nvPr>
        </p:nvGraphicFramePr>
        <p:xfrm>
          <a:off x="1057141" y="4586610"/>
          <a:ext cx="8127999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Thesis Point 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Thesis</a:t>
                      </a:r>
                      <a:r>
                        <a:rPr lang="en-US" sz="2800" baseline="0" dirty="0" smtClean="0"/>
                        <a:t> Point 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Thesis Point 3</a:t>
                      </a:r>
                      <a:endParaRPr lang="en-US" sz="2800" dirty="0"/>
                    </a:p>
                  </a:txBody>
                  <a:tcPr/>
                </a:tc>
              </a:tr>
              <a:tr h="53337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Encouraging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them to break out of comfort zone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B0F0"/>
                          </a:solidFill>
                        </a:rPr>
                        <a:t>Inspiring</a:t>
                      </a:r>
                      <a:r>
                        <a:rPr lang="en-US" sz="2400" baseline="0" dirty="0" smtClean="0">
                          <a:solidFill>
                            <a:srgbClr val="00B0F0"/>
                          </a:solidFill>
                        </a:rPr>
                        <a:t> by illuminating feminine beauty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7030A0"/>
                          </a:solidFill>
                        </a:rPr>
                        <a:t>Presenting a solid example of feminine power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22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044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STEP TWO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39070"/>
            <a:ext cx="8723660" cy="6018930"/>
          </a:xfrm>
        </p:spPr>
        <p:txBody>
          <a:bodyPr/>
          <a:lstStyle/>
          <a:p>
            <a:r>
              <a:rPr lang="en-US" sz="2800" dirty="0" smtClean="0"/>
              <a:t>Evaluate each notecard for its significance in </a:t>
            </a:r>
            <a:r>
              <a:rPr lang="en-US" sz="2800" dirty="0" smtClean="0"/>
              <a:t>regard </a:t>
            </a:r>
            <a:r>
              <a:rPr lang="en-US" sz="2800" dirty="0" smtClean="0"/>
              <a:t>to your thesis points.  In other words, sort each card into the category that it supports. </a:t>
            </a:r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814462"/>
              </p:ext>
            </p:extLst>
          </p:nvPr>
        </p:nvGraphicFramePr>
        <p:xfrm>
          <a:off x="911668" y="2398598"/>
          <a:ext cx="8127999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Thesis Point 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Thesis</a:t>
                      </a:r>
                      <a:r>
                        <a:rPr lang="en-US" sz="2800" baseline="0" dirty="0" smtClean="0"/>
                        <a:t> Point 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Thesis Point 3</a:t>
                      </a:r>
                      <a:endParaRPr lang="en-US" sz="2800" dirty="0"/>
                    </a:p>
                  </a:txBody>
                  <a:tcPr/>
                </a:tc>
              </a:tr>
              <a:tr h="53337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Encouraging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them to break out of comfort zone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B0F0"/>
                          </a:solidFill>
                        </a:rPr>
                        <a:t>Inspiring</a:t>
                      </a:r>
                      <a:r>
                        <a:rPr lang="en-US" sz="2400" baseline="0" dirty="0" smtClean="0">
                          <a:solidFill>
                            <a:srgbClr val="00B0F0"/>
                          </a:solidFill>
                        </a:rPr>
                        <a:t> by illuminating feminine beauty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7030A0"/>
                          </a:solidFill>
                        </a:rPr>
                        <a:t>Presenting a solid example of feminine power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7918" y="4301934"/>
            <a:ext cx="24938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7918" y="4685034"/>
            <a:ext cx="24938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7918" y="5054366"/>
            <a:ext cx="249381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				     3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28759" y="4291543"/>
            <a:ext cx="24938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28759" y="4660875"/>
            <a:ext cx="24938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49600" y="4279869"/>
            <a:ext cx="249381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1                       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28759" y="5399539"/>
            <a:ext cx="24938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28759" y="5018533"/>
            <a:ext cx="24938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728759" y="5758480"/>
            <a:ext cx="249381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518072" y="3210791"/>
            <a:ext cx="24938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518072" y="3580123"/>
            <a:ext cx="24938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518072" y="3941808"/>
            <a:ext cx="24938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518072" y="4311140"/>
            <a:ext cx="24938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4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518072" y="4660875"/>
            <a:ext cx="24938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365784">
            <a:off x="9688191" y="513304"/>
            <a:ext cx="26482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Black" panose="020B0A04020102020204" pitchFamily="34" charset="0"/>
              </a:rPr>
              <a:t>What’s wrong with this scenario?</a:t>
            </a:r>
            <a:endParaRPr lang="en-US" sz="2800" b="1" dirty="0">
              <a:latin typeface="Arial Black" panose="020B0A04020102020204" pitchFamily="34" charset="0"/>
            </a:endParaRPr>
          </a:p>
        </p:txBody>
      </p:sp>
      <p:sp>
        <p:nvSpPr>
          <p:cNvPr id="21" name="Up Arrow 20"/>
          <p:cNvSpPr/>
          <p:nvPr/>
        </p:nvSpPr>
        <p:spPr>
          <a:xfrm>
            <a:off x="10442864" y="5116703"/>
            <a:ext cx="789709" cy="774497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479046" y="5894123"/>
            <a:ext cx="2571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Where do these cards belong?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458066" y="5812351"/>
            <a:ext cx="2981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Is one quote sufficient evidence to support this claim?</a:t>
            </a:r>
            <a:endParaRPr lang="en-US" sz="2000" b="1" dirty="0"/>
          </a:p>
        </p:txBody>
      </p:sp>
      <p:sp>
        <p:nvSpPr>
          <p:cNvPr id="24" name="Up Arrow 23"/>
          <p:cNvSpPr/>
          <p:nvPr/>
        </p:nvSpPr>
        <p:spPr>
          <a:xfrm>
            <a:off x="7368732" y="5221115"/>
            <a:ext cx="706582" cy="58983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9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6425" y="12884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STEP THREE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2138"/>
            <a:ext cx="12271663" cy="879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Now that you have sorted your cards, ask yourself the following questions: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7332" y="2357581"/>
            <a:ext cx="39777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Do I have enough evidence to support ALL THREE of my thesis points?</a:t>
            </a:r>
            <a:endParaRPr lang="en-US" sz="2800" dirty="0">
              <a:solidFill>
                <a:srgbClr val="7030A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08718" y="2357581"/>
            <a:ext cx="48629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 I need to do more research for any of my thesis points?</a:t>
            </a:r>
            <a:endParaRPr lang="en-US" sz="28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22177" y="4173463"/>
            <a:ext cx="390698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Do I need to change any points in my thesis statement?</a:t>
            </a:r>
            <a:endParaRPr lang="en-US" sz="3200" b="1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125" y="3855027"/>
            <a:ext cx="4924876" cy="300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58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279" y="16279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STEP FOUR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33" y="1370881"/>
            <a:ext cx="11292993" cy="1715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Now that you have sufficient evidence for each thesis point, CHOOSE your 3 best quotes that support EACH of your three thesis points.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094668"/>
              </p:ext>
            </p:extLst>
          </p:nvPr>
        </p:nvGraphicFramePr>
        <p:xfrm>
          <a:off x="1337695" y="2581165"/>
          <a:ext cx="8127999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Thesis Point 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Thesis</a:t>
                      </a:r>
                      <a:r>
                        <a:rPr lang="en-US" sz="2800" baseline="0" dirty="0" smtClean="0"/>
                        <a:t> Point 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Thesis Point 3</a:t>
                      </a:r>
                      <a:endParaRPr lang="en-US" sz="2800" dirty="0"/>
                    </a:p>
                  </a:txBody>
                  <a:tcPr/>
                </a:tc>
              </a:tr>
              <a:tr h="53337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Encouraging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them to break out of comfort zone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B0F0"/>
                          </a:solidFill>
                        </a:rPr>
                        <a:t>Inspiring</a:t>
                      </a:r>
                      <a:r>
                        <a:rPr lang="en-US" sz="2400" baseline="0" dirty="0" smtClean="0">
                          <a:solidFill>
                            <a:srgbClr val="00B0F0"/>
                          </a:solidFill>
                        </a:rPr>
                        <a:t> by illuminating feminine beauty</a:t>
                      </a:r>
                      <a:endParaRPr lang="en-US" sz="2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7030A0"/>
                          </a:solidFill>
                        </a:rPr>
                        <a:t>Presenting a solid example of feminine power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361496" y="4370108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71500" y="4370108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95941" y="4370108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61496" y="5024735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71500" y="5024735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95941" y="4966855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00300" y="5679362"/>
            <a:ext cx="5514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34745" y="5654115"/>
            <a:ext cx="5514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90902" y="5695678"/>
            <a:ext cx="5514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20982" y="4509655"/>
            <a:ext cx="2223654" cy="6650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75408" y="5818909"/>
            <a:ext cx="2223654" cy="6650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280350" y="5153891"/>
            <a:ext cx="2223654" cy="6650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280350" y="4487642"/>
            <a:ext cx="2223654" cy="6650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98629" y="5141268"/>
            <a:ext cx="2223654" cy="6650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002092" y="5808518"/>
            <a:ext cx="2223654" cy="6650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998629" y="4477251"/>
            <a:ext cx="2223654" cy="6650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616617" y="5174673"/>
            <a:ext cx="2223654" cy="6650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616617" y="5839691"/>
            <a:ext cx="2223654" cy="6650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5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STEP FIVE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45" y="1630653"/>
            <a:ext cx="11774486" cy="127527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 smtClean="0"/>
              <a:t>Flip over each note card you chose for support, and </a:t>
            </a:r>
          </a:p>
          <a:p>
            <a:pPr marL="0" indent="0" algn="ctr">
              <a:buNone/>
            </a:pPr>
            <a:r>
              <a:rPr lang="en-US" sz="3200" dirty="0" smtClean="0"/>
              <a:t>write a few sentences answering these questions: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75715" y="2802584"/>
            <a:ext cx="3001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1) So what?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692" y="3510470"/>
            <a:ext cx="39261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2) Why is this quote significant?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9757" y="4417940"/>
            <a:ext cx="50950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3) How does this quote support what I am trying to prove in my thesis?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10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880" y="23145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EXAMPLE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568307"/>
            <a:ext cx="11689772" cy="17567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“A dedicated educator and an engaged and committed intellectual, Mistral defended the rights of children, women, and the poor…not only in Latin America, but in the whole world.”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4151" y="3218220"/>
            <a:ext cx="3001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1) So what?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5374" y="3856767"/>
            <a:ext cx="39261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2) Why is this significant?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12528" y="4537708"/>
            <a:ext cx="57496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3) What do you think this student is trying to prove? What is a possible thesis statement?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2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3205</TotalTime>
  <Words>589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Batang</vt:lpstr>
      <vt:lpstr>Aharoni</vt:lpstr>
      <vt:lpstr>Arial</vt:lpstr>
      <vt:lpstr>Arial Black</vt:lpstr>
      <vt:lpstr>Baskerville Old Face</vt:lpstr>
      <vt:lpstr>Trebuchet MS</vt:lpstr>
      <vt:lpstr>Wingdings 3</vt:lpstr>
      <vt:lpstr>Facet</vt:lpstr>
      <vt:lpstr>Notecards </vt:lpstr>
      <vt:lpstr>WHY DID WE COLLECT ALL OF THESE NOTECARDS?</vt:lpstr>
      <vt:lpstr>WHAT DO WE DO NEXT?</vt:lpstr>
      <vt:lpstr>STEP ONE</vt:lpstr>
      <vt:lpstr>STEP TWO</vt:lpstr>
      <vt:lpstr>STEP THREE</vt:lpstr>
      <vt:lpstr>STEP FOUR</vt:lpstr>
      <vt:lpstr>STEP FIVE</vt:lpstr>
      <vt:lpstr>EXAMPLE</vt:lpstr>
      <vt:lpstr>ACTIVITY: DEFENDING YOUR POSITION</vt:lpstr>
      <vt:lpstr>REFLECT (exit ticket)</vt:lpstr>
    </vt:vector>
  </TitlesOfParts>
  <Company>Casa Grande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Notecards</dc:title>
  <dc:creator>Ramirez, Amy</dc:creator>
  <cp:lastModifiedBy>Douglas, Denice</cp:lastModifiedBy>
  <cp:revision>19</cp:revision>
  <dcterms:created xsi:type="dcterms:W3CDTF">2015-04-07T03:32:02Z</dcterms:created>
  <dcterms:modified xsi:type="dcterms:W3CDTF">2015-04-09T19:25:34Z</dcterms:modified>
</cp:coreProperties>
</file>