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9" r:id="rId4"/>
    <p:sldId id="272" r:id="rId5"/>
    <p:sldId id="260" r:id="rId6"/>
    <p:sldId id="273" r:id="rId7"/>
    <p:sldId id="261" r:id="rId8"/>
    <p:sldId id="274" r:id="rId9"/>
    <p:sldId id="257" r:id="rId10"/>
    <p:sldId id="258" r:id="rId11"/>
    <p:sldId id="263" r:id="rId12"/>
    <p:sldId id="264" r:id="rId13"/>
    <p:sldId id="271" r:id="rId14"/>
    <p:sldId id="265" r:id="rId15"/>
    <p:sldId id="266" r:id="rId16"/>
    <p:sldId id="267" r:id="rId17"/>
    <p:sldId id="268" r:id="rId18"/>
    <p:sldId id="269" r:id="rId19"/>
    <p:sldId id="270"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80BD9B-3E47-4155-BB5B-56CF1B83B7AA}"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9DB92-3DBD-46E9-A9BA-A70537488FEA}" type="slidenum">
              <a:rPr lang="en-US" smtClean="0"/>
              <a:t>‹#›</a:t>
            </a:fld>
            <a:endParaRPr lang="en-US"/>
          </a:p>
        </p:txBody>
      </p:sp>
    </p:spTree>
    <p:extLst>
      <p:ext uri="{BB962C8B-B14F-4D97-AF65-F5344CB8AC3E}">
        <p14:creationId xmlns:p14="http://schemas.microsoft.com/office/powerpoint/2010/main" val="869237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80BD9B-3E47-4155-BB5B-56CF1B83B7AA}"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9DB92-3DBD-46E9-A9BA-A70537488FEA}" type="slidenum">
              <a:rPr lang="en-US" smtClean="0"/>
              <a:t>‹#›</a:t>
            </a:fld>
            <a:endParaRPr lang="en-US"/>
          </a:p>
        </p:txBody>
      </p:sp>
    </p:spTree>
    <p:extLst>
      <p:ext uri="{BB962C8B-B14F-4D97-AF65-F5344CB8AC3E}">
        <p14:creationId xmlns:p14="http://schemas.microsoft.com/office/powerpoint/2010/main" val="3645809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80BD9B-3E47-4155-BB5B-56CF1B83B7AA}"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9DB92-3DBD-46E9-A9BA-A70537488FEA}" type="slidenum">
              <a:rPr lang="en-US" smtClean="0"/>
              <a:t>‹#›</a:t>
            </a:fld>
            <a:endParaRPr lang="en-US"/>
          </a:p>
        </p:txBody>
      </p:sp>
    </p:spTree>
    <p:extLst>
      <p:ext uri="{BB962C8B-B14F-4D97-AF65-F5344CB8AC3E}">
        <p14:creationId xmlns:p14="http://schemas.microsoft.com/office/powerpoint/2010/main" val="949112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80BD9B-3E47-4155-BB5B-56CF1B83B7AA}"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9DB92-3DBD-46E9-A9BA-A70537488FEA}" type="slidenum">
              <a:rPr lang="en-US" smtClean="0"/>
              <a:t>‹#›</a:t>
            </a:fld>
            <a:endParaRPr lang="en-US"/>
          </a:p>
        </p:txBody>
      </p:sp>
    </p:spTree>
    <p:extLst>
      <p:ext uri="{BB962C8B-B14F-4D97-AF65-F5344CB8AC3E}">
        <p14:creationId xmlns:p14="http://schemas.microsoft.com/office/powerpoint/2010/main" val="3295956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80BD9B-3E47-4155-BB5B-56CF1B83B7AA}" type="datetimeFigureOut">
              <a:rPr lang="en-US" smtClean="0"/>
              <a:t>4/8/2016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A9DB92-3DBD-46E9-A9BA-A70537488FEA}" type="slidenum">
              <a:rPr lang="en-US" smtClean="0"/>
              <a:t>‹#›</a:t>
            </a:fld>
            <a:endParaRPr lang="en-US"/>
          </a:p>
        </p:txBody>
      </p:sp>
    </p:spTree>
    <p:extLst>
      <p:ext uri="{BB962C8B-B14F-4D97-AF65-F5344CB8AC3E}">
        <p14:creationId xmlns:p14="http://schemas.microsoft.com/office/powerpoint/2010/main" val="3093651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80BD9B-3E47-4155-BB5B-56CF1B83B7AA}" type="datetimeFigureOut">
              <a:rPr lang="en-US" smtClean="0"/>
              <a:t>4/8/2016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9DB92-3DBD-46E9-A9BA-A70537488FEA}" type="slidenum">
              <a:rPr lang="en-US" smtClean="0"/>
              <a:t>‹#›</a:t>
            </a:fld>
            <a:endParaRPr lang="en-US"/>
          </a:p>
        </p:txBody>
      </p:sp>
    </p:spTree>
    <p:extLst>
      <p:ext uri="{BB962C8B-B14F-4D97-AF65-F5344CB8AC3E}">
        <p14:creationId xmlns:p14="http://schemas.microsoft.com/office/powerpoint/2010/main" val="2350599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80BD9B-3E47-4155-BB5B-56CF1B83B7AA}" type="datetimeFigureOut">
              <a:rPr lang="en-US" smtClean="0"/>
              <a:t>4/8/2016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A9DB92-3DBD-46E9-A9BA-A70537488FEA}" type="slidenum">
              <a:rPr lang="en-US" smtClean="0"/>
              <a:t>‹#›</a:t>
            </a:fld>
            <a:endParaRPr lang="en-US"/>
          </a:p>
        </p:txBody>
      </p:sp>
    </p:spTree>
    <p:extLst>
      <p:ext uri="{BB962C8B-B14F-4D97-AF65-F5344CB8AC3E}">
        <p14:creationId xmlns:p14="http://schemas.microsoft.com/office/powerpoint/2010/main" val="3409378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80BD9B-3E47-4155-BB5B-56CF1B83B7AA}" type="datetimeFigureOut">
              <a:rPr lang="en-US" smtClean="0"/>
              <a:t>4/8/2016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A9DB92-3DBD-46E9-A9BA-A70537488FEA}" type="slidenum">
              <a:rPr lang="en-US" smtClean="0"/>
              <a:t>‹#›</a:t>
            </a:fld>
            <a:endParaRPr lang="en-US"/>
          </a:p>
        </p:txBody>
      </p:sp>
    </p:spTree>
    <p:extLst>
      <p:ext uri="{BB962C8B-B14F-4D97-AF65-F5344CB8AC3E}">
        <p14:creationId xmlns:p14="http://schemas.microsoft.com/office/powerpoint/2010/main" val="411217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80BD9B-3E47-4155-BB5B-56CF1B83B7AA}" type="datetimeFigureOut">
              <a:rPr lang="en-US" smtClean="0"/>
              <a:t>4/8/2016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A9DB92-3DBD-46E9-A9BA-A70537488FEA}" type="slidenum">
              <a:rPr lang="en-US" smtClean="0"/>
              <a:t>‹#›</a:t>
            </a:fld>
            <a:endParaRPr lang="en-US"/>
          </a:p>
        </p:txBody>
      </p:sp>
    </p:spTree>
    <p:extLst>
      <p:ext uri="{BB962C8B-B14F-4D97-AF65-F5344CB8AC3E}">
        <p14:creationId xmlns:p14="http://schemas.microsoft.com/office/powerpoint/2010/main" val="422768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80BD9B-3E47-4155-BB5B-56CF1B83B7AA}" type="datetimeFigureOut">
              <a:rPr lang="en-US" smtClean="0"/>
              <a:t>4/8/2016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9DB92-3DBD-46E9-A9BA-A70537488FEA}" type="slidenum">
              <a:rPr lang="en-US" smtClean="0"/>
              <a:t>‹#›</a:t>
            </a:fld>
            <a:endParaRPr lang="en-US"/>
          </a:p>
        </p:txBody>
      </p:sp>
    </p:spTree>
    <p:extLst>
      <p:ext uri="{BB962C8B-B14F-4D97-AF65-F5344CB8AC3E}">
        <p14:creationId xmlns:p14="http://schemas.microsoft.com/office/powerpoint/2010/main" val="4095854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80BD9B-3E47-4155-BB5B-56CF1B83B7AA}" type="datetimeFigureOut">
              <a:rPr lang="en-US" smtClean="0"/>
              <a:t>4/8/2016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A9DB92-3DBD-46E9-A9BA-A70537488FEA}" type="slidenum">
              <a:rPr lang="en-US" smtClean="0"/>
              <a:t>‹#›</a:t>
            </a:fld>
            <a:endParaRPr lang="en-US"/>
          </a:p>
        </p:txBody>
      </p:sp>
    </p:spTree>
    <p:extLst>
      <p:ext uri="{BB962C8B-B14F-4D97-AF65-F5344CB8AC3E}">
        <p14:creationId xmlns:p14="http://schemas.microsoft.com/office/powerpoint/2010/main" val="739281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80BD9B-3E47-4155-BB5B-56CF1B83B7AA}" type="datetimeFigureOut">
              <a:rPr lang="en-US" smtClean="0"/>
              <a:t>4/8/2016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A9DB92-3DBD-46E9-A9BA-A70537488FEA}" type="slidenum">
              <a:rPr lang="en-US" smtClean="0"/>
              <a:t>‹#›</a:t>
            </a:fld>
            <a:endParaRPr lang="en-US"/>
          </a:p>
        </p:txBody>
      </p:sp>
    </p:spTree>
    <p:extLst>
      <p:ext uri="{BB962C8B-B14F-4D97-AF65-F5344CB8AC3E}">
        <p14:creationId xmlns:p14="http://schemas.microsoft.com/office/powerpoint/2010/main" val="3076991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Revising Topic Outlines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496739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Effective </a:t>
            </a:r>
            <a:r>
              <a:rPr lang="en-US" dirty="0" smtClean="0"/>
              <a:t>Lead Topic </a:t>
            </a:r>
            <a:r>
              <a:rPr lang="en-US" dirty="0" smtClean="0"/>
              <a:t>Sentence Types</a:t>
            </a:r>
            <a:endParaRPr lang="en-US" dirty="0"/>
          </a:p>
        </p:txBody>
      </p:sp>
      <p:sp>
        <p:nvSpPr>
          <p:cNvPr id="3" name="Content Placeholder 2"/>
          <p:cNvSpPr>
            <a:spLocks noGrp="1"/>
          </p:cNvSpPr>
          <p:nvPr>
            <p:ph idx="1"/>
          </p:nvPr>
        </p:nvSpPr>
        <p:spPr/>
        <p:txBody>
          <a:bodyPr/>
          <a:lstStyle/>
          <a:p>
            <a:r>
              <a:rPr lang="en-US" dirty="0" smtClean="0"/>
              <a:t>Startling statistic</a:t>
            </a:r>
          </a:p>
          <a:p>
            <a:r>
              <a:rPr lang="en-US" dirty="0" smtClean="0"/>
              <a:t>Quote*</a:t>
            </a:r>
            <a:endParaRPr lang="en-US" dirty="0" smtClean="0"/>
          </a:p>
          <a:p>
            <a:r>
              <a:rPr lang="en-US" dirty="0" smtClean="0"/>
              <a:t>Rhetorical </a:t>
            </a:r>
            <a:r>
              <a:rPr lang="en-US" dirty="0" smtClean="0"/>
              <a:t>question</a:t>
            </a:r>
          </a:p>
          <a:p>
            <a:pPr marL="0" indent="0">
              <a:buNone/>
            </a:pPr>
            <a:endParaRPr lang="en-US" dirty="0"/>
          </a:p>
          <a:p>
            <a:pPr marL="0" indent="0">
              <a:buNone/>
            </a:pPr>
            <a:r>
              <a:rPr lang="en-US" dirty="0" smtClean="0"/>
              <a:t>*this generally </a:t>
            </a:r>
            <a:r>
              <a:rPr lang="en-US" u="sng" dirty="0" smtClean="0"/>
              <a:t>doesn’t</a:t>
            </a:r>
            <a:r>
              <a:rPr lang="en-US" dirty="0" smtClean="0"/>
              <a:t> mean quotes from your notecards – or, if it does, remember to set it up!</a:t>
            </a:r>
            <a:endParaRPr lang="en-US" dirty="0"/>
          </a:p>
        </p:txBody>
      </p:sp>
    </p:spTree>
    <p:extLst>
      <p:ext uri="{BB962C8B-B14F-4D97-AF65-F5344CB8AC3E}">
        <p14:creationId xmlns:p14="http://schemas.microsoft.com/office/powerpoint/2010/main" val="1868937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STARTLING STATISTIC</a:t>
            </a:r>
            <a:endParaRPr lang="en-US" dirty="0"/>
          </a:p>
        </p:txBody>
      </p:sp>
      <p:sp>
        <p:nvSpPr>
          <p:cNvPr id="3" name="Content Placeholder 2"/>
          <p:cNvSpPr>
            <a:spLocks noGrp="1"/>
          </p:cNvSpPr>
          <p:nvPr>
            <p:ph idx="1"/>
          </p:nvPr>
        </p:nvSpPr>
        <p:spPr/>
        <p:txBody>
          <a:bodyPr/>
          <a:lstStyle/>
          <a:p>
            <a:pPr lvl="0"/>
            <a:r>
              <a:rPr lang="en-US" dirty="0" smtClean="0"/>
              <a:t>If </a:t>
            </a:r>
            <a:r>
              <a:rPr lang="en-US" dirty="0"/>
              <a:t>you can find a statistic about your topic that will make your readers interested right away, then you have a good lead. It is ineffective if you use a statistic that does </a:t>
            </a:r>
            <a:r>
              <a:rPr lang="en-US" i="1" dirty="0"/>
              <a:t>not</a:t>
            </a:r>
            <a:r>
              <a:rPr lang="en-US" dirty="0"/>
              <a:t> provoke them to think. </a:t>
            </a:r>
            <a:r>
              <a:rPr lang="en-US" dirty="0" smtClean="0"/>
              <a:t>(logos &amp; pathos)</a:t>
            </a:r>
            <a:endParaRPr lang="en-US" dirty="0"/>
          </a:p>
          <a:p>
            <a:r>
              <a:rPr lang="en-US" b="1" i="1" dirty="0"/>
              <a:t>Example: In the roaring twenties, 30% of the money in the United States was controlled by 5% of the richest families. </a:t>
            </a:r>
            <a:endParaRPr lang="en-US" dirty="0"/>
          </a:p>
        </p:txBody>
      </p:sp>
      <p:pic>
        <p:nvPicPr>
          <p:cNvPr id="2050" name="Picture 2" descr="http://i4.mirror.co.uk/incoming/article7029281.ece/ALTERNATES/s615/MAIN-Owl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175419"/>
            <a:ext cx="2005141"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1235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a:t>
            </a:r>
            <a:endParaRPr lang="en-US" dirty="0"/>
          </a:p>
        </p:txBody>
      </p:sp>
      <p:sp>
        <p:nvSpPr>
          <p:cNvPr id="3" name="Content Placeholder 2"/>
          <p:cNvSpPr>
            <a:spLocks noGrp="1"/>
          </p:cNvSpPr>
          <p:nvPr>
            <p:ph idx="1"/>
          </p:nvPr>
        </p:nvSpPr>
        <p:spPr/>
        <p:txBody>
          <a:bodyPr/>
          <a:lstStyle/>
          <a:p>
            <a:pPr lvl="0"/>
            <a:r>
              <a:rPr lang="en-US" dirty="0" smtClean="0"/>
              <a:t>For </a:t>
            </a:r>
            <a:r>
              <a:rPr lang="en-US" dirty="0"/>
              <a:t>a persuasive </a:t>
            </a:r>
            <a:r>
              <a:rPr lang="en-US" dirty="0" smtClean="0"/>
              <a:t>piece, </a:t>
            </a:r>
            <a:r>
              <a:rPr lang="en-US" dirty="0"/>
              <a:t>you can take a quote from your source and use it as your lead. </a:t>
            </a:r>
          </a:p>
          <a:p>
            <a:r>
              <a:rPr lang="en-US" b="1" i="1" dirty="0"/>
              <a:t>Example: </a:t>
            </a:r>
            <a:r>
              <a:rPr lang="en-US" b="1" i="1" dirty="0">
                <a:solidFill>
                  <a:srgbClr val="FF0000"/>
                </a:solidFill>
              </a:rPr>
              <a:t>The governor, in his speech about water rights, called the attempts to limit consumption </a:t>
            </a:r>
            <a:r>
              <a:rPr lang="en-US" b="1" i="1" dirty="0"/>
              <a:t>“a waste of the taxpayers’ time and effort.” </a:t>
            </a:r>
            <a:endParaRPr lang="en-US" b="1" i="1" dirty="0" smtClean="0"/>
          </a:p>
          <a:p>
            <a:r>
              <a:rPr lang="en-US" b="1" i="1" dirty="0" smtClean="0"/>
              <a:t>Notice the </a:t>
            </a:r>
            <a:r>
              <a:rPr lang="en-US" b="1" i="1" dirty="0" smtClean="0">
                <a:solidFill>
                  <a:srgbClr val="FF0000"/>
                </a:solidFill>
              </a:rPr>
              <a:t>introductory info </a:t>
            </a:r>
            <a:r>
              <a:rPr lang="en-US" b="1" i="1" dirty="0" smtClean="0"/>
              <a:t>framing the quote.</a:t>
            </a:r>
            <a:endParaRPr lang="en-US" dirty="0"/>
          </a:p>
        </p:txBody>
      </p:sp>
      <p:pic>
        <p:nvPicPr>
          <p:cNvPr id="5" name="Picture 4" descr="http://www.publicdomainpictures.net/download-picture.php?adresar=50000&amp;soubor=quotation-marks.jpg&amp;id=4187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416527"/>
            <a:ext cx="1313180" cy="1020445"/>
          </a:xfrm>
          <a:prstGeom prst="rect">
            <a:avLst/>
          </a:prstGeom>
          <a:noFill/>
          <a:ln>
            <a:noFill/>
          </a:ln>
        </p:spPr>
      </p:pic>
    </p:spTree>
    <p:extLst>
      <p:ext uri="{BB962C8B-B14F-4D97-AF65-F5344CB8AC3E}">
        <p14:creationId xmlns:p14="http://schemas.microsoft.com/office/powerpoint/2010/main" val="928466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QUOTES - REMEMBER!</a:t>
            </a:r>
            <a:endParaRPr lang="en-US" dirty="0"/>
          </a:p>
        </p:txBody>
      </p:sp>
      <p:sp>
        <p:nvSpPr>
          <p:cNvPr id="4" name="Content Placeholder 3"/>
          <p:cNvSpPr>
            <a:spLocks noGrp="1"/>
          </p:cNvSpPr>
          <p:nvPr>
            <p:ph sz="half" idx="1"/>
          </p:nvPr>
        </p:nvSpPr>
        <p:spPr/>
        <p:txBody>
          <a:bodyPr>
            <a:normAutofit/>
          </a:bodyPr>
          <a:lstStyle/>
          <a:p>
            <a:r>
              <a:rPr lang="en-US" dirty="0" smtClean="0"/>
              <a:t>Don’t leave the diamond in the dirt!</a:t>
            </a:r>
          </a:p>
          <a:p>
            <a:pPr marL="0" indent="0">
              <a:buNone/>
            </a:pPr>
            <a:endParaRPr lang="en-US" dirty="0" smtClean="0"/>
          </a:p>
          <a:p>
            <a:r>
              <a:rPr lang="en-US" dirty="0" smtClean="0"/>
              <a:t>ALWAYS remember to SET UP your QUOTES with INTRO information, and OUTRO them with analysis;</a:t>
            </a:r>
          </a:p>
        </p:txBody>
      </p:sp>
      <p:pic>
        <p:nvPicPr>
          <p:cNvPr id="1026" name="Picture 2" descr="http://www.gracieopulanza.com/wp-content/uploads/2014/06/Diamond-Rings-for-women-6.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724400" y="3843847"/>
            <a:ext cx="4038600" cy="280009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usnews.com/dims4/USNEWS/2502848/2147483647/thumbnail/652x435%3E/quality/85/?url=%2Fcmsmedia%2Fdf%2Fde%2F111786bd44669aa01b14c6e3d3e6%2Fresizes%2F1500%2F150729-diamonrough-stoc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1371588"/>
            <a:ext cx="3247331" cy="21665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6145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RHETORICAL QUESTION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a:t>
            </a:r>
            <a:r>
              <a:rPr lang="en-US" sz="4000" b="1" dirty="0" smtClean="0"/>
              <a:t>rhetorical </a:t>
            </a:r>
            <a:r>
              <a:rPr lang="en-US" sz="4000" b="1" dirty="0"/>
              <a:t>question </a:t>
            </a:r>
            <a:r>
              <a:rPr lang="en-US" dirty="0"/>
              <a:t>is a question that does not necessarily need an answer, and is used by writers or speakers to persuade their audience to agree with an argument, or to raise a provocative issue. The answer to such a question is usually </a:t>
            </a:r>
            <a:r>
              <a:rPr lang="en-US" dirty="0" smtClean="0"/>
              <a:t>obvious, </a:t>
            </a:r>
            <a:r>
              <a:rPr lang="en-US" dirty="0"/>
              <a:t>and does not need to be stated, but you may choose to provide an answer at a later point in your paper. </a:t>
            </a:r>
            <a:endParaRPr lang="en-US" dirty="0" smtClean="0"/>
          </a:p>
          <a:p>
            <a:pPr marL="0" indent="0">
              <a:buNone/>
            </a:pPr>
            <a:endParaRPr lang="en-US" dirty="0" smtClean="0"/>
          </a:p>
          <a:p>
            <a:r>
              <a:rPr lang="en-US" b="1" dirty="0" smtClean="0"/>
              <a:t>CAUTION</a:t>
            </a:r>
            <a:r>
              <a:rPr lang="en-US" b="1" dirty="0" smtClean="0"/>
              <a:t>: If </a:t>
            </a:r>
            <a:r>
              <a:rPr lang="en-US" b="1" dirty="0"/>
              <a:t>you are writing an academic paper, it is usually not acceptable to use the second </a:t>
            </a:r>
            <a:r>
              <a:rPr lang="en-US" b="1" dirty="0" smtClean="0"/>
              <a:t>person </a:t>
            </a:r>
            <a:r>
              <a:rPr lang="en-US" b="1" dirty="0"/>
              <a:t>“you,” as in “Have you ever wondered how many stars there are in the night sky?”</a:t>
            </a:r>
            <a:endParaRPr lang="en-US" dirty="0"/>
          </a:p>
          <a:p>
            <a:endParaRPr lang="en-US" b="1" i="1" dirty="0" smtClean="0"/>
          </a:p>
          <a:p>
            <a:r>
              <a:rPr lang="en-US" b="1" i="1" dirty="0" smtClean="0"/>
              <a:t>Example: </a:t>
            </a:r>
            <a:r>
              <a:rPr lang="en-US" b="1" i="1" dirty="0"/>
              <a:t>Did the invention of barbed wire really change the pace of the westward movement? </a:t>
            </a:r>
            <a:endParaRPr lang="en-US" dirty="0"/>
          </a:p>
        </p:txBody>
      </p:sp>
    </p:spTree>
    <p:extLst>
      <p:ext uri="{BB962C8B-B14F-4D97-AF65-F5344CB8AC3E}">
        <p14:creationId xmlns:p14="http://schemas.microsoft.com/office/powerpoint/2010/main" val="3064785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SUPPORTING SENTENCES</a:t>
            </a:r>
            <a:endParaRPr lang="en-US" dirty="0"/>
          </a:p>
        </p:txBody>
      </p:sp>
      <p:sp>
        <p:nvSpPr>
          <p:cNvPr id="3" name="Content Placeholder 2"/>
          <p:cNvSpPr>
            <a:spLocks noGrp="1"/>
          </p:cNvSpPr>
          <p:nvPr>
            <p:ph idx="1"/>
          </p:nvPr>
        </p:nvSpPr>
        <p:spPr>
          <a:xfrm>
            <a:off x="457200" y="1600200"/>
            <a:ext cx="8382000" cy="5029200"/>
          </a:xfrm>
        </p:spPr>
        <p:txBody>
          <a:bodyPr>
            <a:normAutofit fontScale="85000" lnSpcReduction="10000"/>
          </a:bodyPr>
          <a:lstStyle/>
          <a:p>
            <a:r>
              <a:rPr lang="en-US" dirty="0" smtClean="0"/>
              <a:t>Since </a:t>
            </a:r>
            <a:r>
              <a:rPr lang="en-US" dirty="0"/>
              <a:t>the topic sentence states the main idea of the paragraph, the supporting sentences must give enough information to </a:t>
            </a:r>
            <a:r>
              <a:rPr lang="en-US" b="1" dirty="0"/>
              <a:t>develop</a:t>
            </a:r>
            <a:r>
              <a:rPr lang="en-US" dirty="0"/>
              <a:t> that main idea clearly. </a:t>
            </a:r>
            <a:endParaRPr lang="en-US" dirty="0" smtClean="0"/>
          </a:p>
          <a:p>
            <a:r>
              <a:rPr lang="en-US" dirty="0" smtClean="0"/>
              <a:t>A </a:t>
            </a:r>
            <a:r>
              <a:rPr lang="en-US" dirty="0"/>
              <a:t>good, solid paragraph has </a:t>
            </a:r>
            <a:r>
              <a:rPr lang="en-US" b="1" dirty="0"/>
              <a:t>at least two supporting details</a:t>
            </a:r>
            <a:r>
              <a:rPr lang="en-US" dirty="0"/>
              <a:t>. </a:t>
            </a:r>
            <a:endParaRPr lang="en-US" dirty="0" smtClean="0"/>
          </a:p>
          <a:p>
            <a:r>
              <a:rPr lang="en-US" dirty="0" smtClean="0"/>
              <a:t>A </a:t>
            </a:r>
            <a:r>
              <a:rPr lang="en-US" dirty="0"/>
              <a:t>specific topic sentence serves to direct both the writer and the reader toward specific supporting details. </a:t>
            </a:r>
            <a:endParaRPr lang="en-US" dirty="0" smtClean="0"/>
          </a:p>
          <a:p>
            <a:r>
              <a:rPr lang="en-US" dirty="0" smtClean="0"/>
              <a:t>Thesis = topic sentence of the essay</a:t>
            </a:r>
          </a:p>
          <a:p>
            <a:r>
              <a:rPr lang="en-US" dirty="0" smtClean="0"/>
              <a:t>Topic sentences = supporting sentences of thesis</a:t>
            </a:r>
          </a:p>
          <a:p>
            <a:r>
              <a:rPr lang="en-US" dirty="0" smtClean="0"/>
              <a:t>Supporting sentences = evidence supporting topic sentences</a:t>
            </a:r>
            <a:endParaRPr lang="en-US" dirty="0"/>
          </a:p>
          <a:p>
            <a:endParaRPr lang="en-US" dirty="0"/>
          </a:p>
        </p:txBody>
      </p:sp>
    </p:spTree>
    <p:extLst>
      <p:ext uri="{BB962C8B-B14F-4D97-AF65-F5344CB8AC3E}">
        <p14:creationId xmlns:p14="http://schemas.microsoft.com/office/powerpoint/2010/main" val="4025798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SUPPORTING SENTENCES - example</a:t>
            </a:r>
            <a:endParaRPr lang="en-US" dirty="0"/>
          </a:p>
        </p:txBody>
      </p:sp>
      <p:sp>
        <p:nvSpPr>
          <p:cNvPr id="3" name="Content Placeholder 2"/>
          <p:cNvSpPr>
            <a:spLocks noGrp="1"/>
          </p:cNvSpPr>
          <p:nvPr>
            <p:ph idx="1"/>
          </p:nvPr>
        </p:nvSpPr>
        <p:spPr/>
        <p:txBody>
          <a:bodyPr>
            <a:normAutofit fontScale="85000" lnSpcReduction="20000"/>
          </a:bodyPr>
          <a:lstStyle/>
          <a:p>
            <a:r>
              <a:rPr lang="en-US" b="1" i="1" dirty="0"/>
              <a:t>Example: There are different stances used when hitting a baseball (topic sentence). </a:t>
            </a:r>
            <a:endParaRPr lang="en-US" b="1" i="1" dirty="0" smtClean="0"/>
          </a:p>
          <a:p>
            <a:pPr lvl="1"/>
            <a:r>
              <a:rPr lang="en-US" b="1" i="1" dirty="0" smtClean="0"/>
              <a:t>One </a:t>
            </a:r>
            <a:r>
              <a:rPr lang="en-US" b="1" i="1" dirty="0"/>
              <a:t>stance involves keeping weight on the back foot and striding into the pitch. </a:t>
            </a:r>
            <a:endParaRPr lang="en-US" b="1" i="1" dirty="0" smtClean="0"/>
          </a:p>
          <a:p>
            <a:pPr lvl="1"/>
            <a:r>
              <a:rPr lang="en-US" b="1" i="1" dirty="0" smtClean="0"/>
              <a:t>This </a:t>
            </a:r>
            <a:r>
              <a:rPr lang="en-US" b="1" i="1" dirty="0"/>
              <a:t>swing is generally designed for power (supporting sentences developing the first idea). </a:t>
            </a:r>
            <a:endParaRPr lang="en-US" b="1" i="1" dirty="0" smtClean="0"/>
          </a:p>
          <a:p>
            <a:pPr lvl="1"/>
            <a:r>
              <a:rPr lang="en-US" b="1" i="1" dirty="0" smtClean="0"/>
              <a:t>Another </a:t>
            </a:r>
            <a:r>
              <a:rPr lang="en-US" b="1" i="1" dirty="0"/>
              <a:t>swing is called the “weight shift swing.” Both of the batter’s feet remain on the ground and the batter’s weight shifts as the bat comes through the strike zone. </a:t>
            </a:r>
            <a:endParaRPr lang="en-US" b="1" i="1" dirty="0" smtClean="0"/>
          </a:p>
          <a:p>
            <a:pPr lvl="1"/>
            <a:r>
              <a:rPr lang="en-US" b="1" i="1" dirty="0" smtClean="0"/>
              <a:t>This </a:t>
            </a:r>
            <a:r>
              <a:rPr lang="en-US" b="1" i="1" dirty="0"/>
              <a:t>swing is designed for contact hitters, as it tends to keep the bat level and allows the batter to hit to any field more easily (supporting sentences developing the second idea). </a:t>
            </a:r>
            <a:endParaRPr lang="en-US" dirty="0"/>
          </a:p>
          <a:p>
            <a:endParaRPr lang="en-US" dirty="0"/>
          </a:p>
        </p:txBody>
      </p:sp>
    </p:spTree>
    <p:extLst>
      <p:ext uri="{BB962C8B-B14F-4D97-AF65-F5344CB8AC3E}">
        <p14:creationId xmlns:p14="http://schemas.microsoft.com/office/powerpoint/2010/main" val="115283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SUPPORTING SENTENCES: </a:t>
            </a:r>
            <a:br>
              <a:rPr lang="en-US" dirty="0" smtClean="0"/>
            </a:br>
            <a:r>
              <a:rPr lang="en-US" dirty="0" smtClean="0"/>
              <a:t>sensory details</a:t>
            </a:r>
            <a:endParaRPr lang="en-US" dirty="0"/>
          </a:p>
        </p:txBody>
      </p:sp>
      <p:sp>
        <p:nvSpPr>
          <p:cNvPr id="3" name="Content Placeholder 2"/>
          <p:cNvSpPr>
            <a:spLocks noGrp="1"/>
          </p:cNvSpPr>
          <p:nvPr>
            <p:ph idx="1"/>
          </p:nvPr>
        </p:nvSpPr>
        <p:spPr/>
        <p:txBody>
          <a:bodyPr>
            <a:normAutofit fontScale="77500" lnSpcReduction="20000"/>
          </a:bodyPr>
          <a:lstStyle/>
          <a:p>
            <a:r>
              <a:rPr lang="en-US" dirty="0"/>
              <a:t>Some paragraphs are best developed using details from the five senses: </a:t>
            </a:r>
            <a:r>
              <a:rPr lang="en-US" b="1" dirty="0"/>
              <a:t>taste, touch, sight, sound, and smell</a:t>
            </a:r>
            <a:r>
              <a:rPr lang="en-US" dirty="0"/>
              <a:t>. These sensory details can support a topic sentence. </a:t>
            </a:r>
          </a:p>
          <a:p>
            <a:r>
              <a:rPr lang="en-US" b="1" i="1" dirty="0"/>
              <a:t>Example: The police arrived at the home of the alleged dog abuser. It smelled bad and the kennels were cold and dirty. The dogs were neglected. </a:t>
            </a:r>
            <a:endParaRPr lang="en-US" b="1" i="1" dirty="0" smtClean="0"/>
          </a:p>
          <a:p>
            <a:r>
              <a:rPr lang="en-US" b="1" i="1" u="sng" dirty="0" smtClean="0"/>
              <a:t>Edited</a:t>
            </a:r>
            <a:r>
              <a:rPr lang="en-US" b="1" i="1" dirty="0" smtClean="0"/>
              <a:t> Example: </a:t>
            </a:r>
            <a:r>
              <a:rPr lang="en-US" b="1" i="1" dirty="0"/>
              <a:t>The police arrived at the home of the alleged dog abuser and found the smell overwhelming. The dogs had not been let out of their kennels for days, and they had no clean place to lie down and no food or water. The generator used to heat the kennels emitted a piercing whine but no heat. Clearly, this was a case of animal neglect. </a:t>
            </a:r>
            <a:endParaRPr lang="en-US" dirty="0"/>
          </a:p>
          <a:p>
            <a:endParaRPr lang="en-US" dirty="0"/>
          </a:p>
        </p:txBody>
      </p:sp>
    </p:spTree>
    <p:extLst>
      <p:ext uri="{BB962C8B-B14F-4D97-AF65-F5344CB8AC3E}">
        <p14:creationId xmlns:p14="http://schemas.microsoft.com/office/powerpoint/2010/main" val="29226948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dirty="0" smtClean="0"/>
              <a:t>SUPPORTING SENTENCES: </a:t>
            </a:r>
            <a:br>
              <a:rPr lang="en-US" dirty="0" smtClean="0"/>
            </a:br>
            <a:r>
              <a:rPr lang="en-US" sz="3100" dirty="0" smtClean="0"/>
              <a:t>quote, analysis, </a:t>
            </a:r>
            <a:br>
              <a:rPr lang="en-US" sz="3100" dirty="0" smtClean="0"/>
            </a:br>
            <a:r>
              <a:rPr lang="en-US" sz="2700" dirty="0" smtClean="0"/>
              <a:t>facts</a:t>
            </a:r>
            <a:r>
              <a:rPr lang="en-US" sz="2700" dirty="0" smtClean="0"/>
              <a:t>, reasons, examples, details, statistics</a:t>
            </a:r>
            <a:endParaRPr lang="en-US" dirty="0"/>
          </a:p>
        </p:txBody>
      </p:sp>
      <p:sp>
        <p:nvSpPr>
          <p:cNvPr id="3" name="Content Placeholder 2"/>
          <p:cNvSpPr>
            <a:spLocks noGrp="1"/>
          </p:cNvSpPr>
          <p:nvPr>
            <p:ph idx="1"/>
          </p:nvPr>
        </p:nvSpPr>
        <p:spPr>
          <a:xfrm>
            <a:off x="457200" y="1752600"/>
            <a:ext cx="8229600" cy="4876800"/>
          </a:xfrm>
        </p:spPr>
        <p:txBody>
          <a:bodyPr>
            <a:normAutofit fontScale="62500" lnSpcReduction="20000"/>
          </a:bodyPr>
          <a:lstStyle/>
          <a:p>
            <a:pPr marL="0" indent="0">
              <a:buNone/>
            </a:pPr>
            <a:endParaRPr lang="en-US" dirty="0" smtClean="0"/>
          </a:p>
          <a:p>
            <a:r>
              <a:rPr lang="en-US" dirty="0" smtClean="0"/>
              <a:t>Your most important role in supporting sentences is to </a:t>
            </a:r>
            <a:r>
              <a:rPr lang="en-US" sz="4500" b="1" dirty="0" smtClean="0"/>
              <a:t>support your thesis; </a:t>
            </a:r>
          </a:p>
          <a:p>
            <a:r>
              <a:rPr lang="en-US" dirty="0" smtClean="0"/>
              <a:t>Within that goal, you MUST include a </a:t>
            </a:r>
            <a:r>
              <a:rPr lang="en-US" sz="4500" b="1" dirty="0" smtClean="0"/>
              <a:t>QUOTE AND ANALYSIS </a:t>
            </a:r>
            <a:r>
              <a:rPr lang="en-US" dirty="0" smtClean="0"/>
              <a:t>– don’t leave the “diamond in the rough”- set it up and analyze it!</a:t>
            </a:r>
          </a:p>
          <a:p>
            <a:r>
              <a:rPr lang="en-US" sz="4500" b="1" dirty="0" smtClean="0"/>
              <a:t>Facts</a:t>
            </a:r>
            <a:r>
              <a:rPr lang="en-US" sz="4500" b="1" dirty="0"/>
              <a:t>, statistics, and specific examples </a:t>
            </a:r>
            <a:r>
              <a:rPr lang="en-US" dirty="0"/>
              <a:t>can also be used to develop your paragraphs. </a:t>
            </a:r>
            <a:endParaRPr lang="en-US" dirty="0" smtClean="0"/>
          </a:p>
          <a:p>
            <a:r>
              <a:rPr lang="en-US" dirty="0" smtClean="0"/>
              <a:t>When </a:t>
            </a:r>
            <a:r>
              <a:rPr lang="en-US" dirty="0"/>
              <a:t>you revise, look for paragraphs that seem weak and lack solid evidence. </a:t>
            </a:r>
            <a:r>
              <a:rPr lang="en-US" b="1" dirty="0"/>
              <a:t>You may have to do some more research to find information</a:t>
            </a:r>
            <a:r>
              <a:rPr lang="en-US" dirty="0"/>
              <a:t>, but your paragraphs need to have enough information to deliver on their promise of supporting the topic </a:t>
            </a:r>
            <a:r>
              <a:rPr lang="en-US" dirty="0" smtClean="0"/>
              <a:t>sentence, and ultimately, the </a:t>
            </a:r>
            <a:r>
              <a:rPr lang="en-US" sz="3800" b="1" dirty="0" smtClean="0"/>
              <a:t>thesis</a:t>
            </a:r>
            <a:r>
              <a:rPr lang="en-US" dirty="0" smtClean="0"/>
              <a:t>. </a:t>
            </a:r>
          </a:p>
          <a:p>
            <a:r>
              <a:rPr lang="en-US" dirty="0" smtClean="0"/>
              <a:t>An </a:t>
            </a:r>
            <a:r>
              <a:rPr lang="en-US" sz="3800" b="1" dirty="0"/>
              <a:t>anecdote or incident </a:t>
            </a:r>
            <a:r>
              <a:rPr lang="en-US" dirty="0"/>
              <a:t>can tell a lot about a subject as well. An anecdote is a short story—often humorous—about an attention-grabbing event. Anecdotes can be very effective in making the reader visualize and identify with your main idea.</a:t>
            </a:r>
          </a:p>
          <a:p>
            <a:endParaRPr lang="en-US" dirty="0"/>
          </a:p>
        </p:txBody>
      </p:sp>
    </p:spTree>
    <p:extLst>
      <p:ext uri="{BB962C8B-B14F-4D97-AF65-F5344CB8AC3E}">
        <p14:creationId xmlns:p14="http://schemas.microsoft.com/office/powerpoint/2010/main" val="9925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REVISIONS</a:t>
            </a:r>
            <a:endParaRPr lang="en-US" dirty="0"/>
          </a:p>
        </p:txBody>
      </p:sp>
      <p:sp>
        <p:nvSpPr>
          <p:cNvPr id="3" name="Content Placeholder 2"/>
          <p:cNvSpPr>
            <a:spLocks noGrp="1"/>
          </p:cNvSpPr>
          <p:nvPr>
            <p:ph idx="1"/>
          </p:nvPr>
        </p:nvSpPr>
        <p:spPr>
          <a:xfrm>
            <a:off x="228600" y="1219200"/>
            <a:ext cx="8686800" cy="5410200"/>
          </a:xfrm>
        </p:spPr>
        <p:txBody>
          <a:bodyPr>
            <a:normAutofit fontScale="55000" lnSpcReduction="20000"/>
          </a:bodyPr>
          <a:lstStyle/>
          <a:p>
            <a:pPr marL="0" indent="0">
              <a:buNone/>
            </a:pPr>
            <a:r>
              <a:rPr lang="en-US" dirty="0" smtClean="0"/>
              <a:t>Revise your TOPIC OUTLINE for the following:</a:t>
            </a:r>
          </a:p>
          <a:p>
            <a:pPr lvl="0"/>
            <a:r>
              <a:rPr lang="en-US" b="1" dirty="0"/>
              <a:t>PARALLELISM – Check to see that your ideas and sentence structure are parallel throughout the outline.</a:t>
            </a:r>
            <a:endParaRPr lang="en-US" dirty="0"/>
          </a:p>
          <a:p>
            <a:pPr lvl="1"/>
            <a:r>
              <a:rPr lang="en-US" b="1" dirty="0"/>
              <a:t>Are the ideas parallel? </a:t>
            </a:r>
            <a:endParaRPr lang="en-US" dirty="0"/>
          </a:p>
          <a:p>
            <a:pPr lvl="1"/>
            <a:r>
              <a:rPr lang="en-US" b="1" dirty="0"/>
              <a:t>Do the ideas in each paragraph support the thesis statement (echo)? </a:t>
            </a:r>
            <a:endParaRPr lang="en-US" dirty="0"/>
          </a:p>
          <a:p>
            <a:pPr lvl="1"/>
            <a:r>
              <a:rPr lang="en-US" b="1" dirty="0"/>
              <a:t>Are the sentence structures parallel?</a:t>
            </a:r>
            <a:endParaRPr lang="en-US" dirty="0"/>
          </a:p>
          <a:p>
            <a:pPr lvl="0"/>
            <a:r>
              <a:rPr lang="en-US" b="1" dirty="0"/>
              <a:t>COORDINATION – Check to see that your ideas coordinate well (not too different)</a:t>
            </a:r>
            <a:endParaRPr lang="en-US" dirty="0"/>
          </a:p>
          <a:p>
            <a:pPr lvl="1"/>
            <a:r>
              <a:rPr lang="en-US" b="1" dirty="0"/>
              <a:t>Are the ideas balanced in their similarities and differences? If not, how could they be revised?</a:t>
            </a:r>
            <a:endParaRPr lang="en-US" dirty="0"/>
          </a:p>
          <a:p>
            <a:pPr lvl="1"/>
            <a:r>
              <a:rPr lang="en-US" b="1" dirty="0"/>
              <a:t>Are there transitional phrases (see reference doc on website) between ideas and paragraphs?</a:t>
            </a:r>
            <a:endParaRPr lang="en-US" dirty="0"/>
          </a:p>
          <a:p>
            <a:pPr lvl="1"/>
            <a:r>
              <a:rPr lang="en-US" b="1" dirty="0"/>
              <a:t>Are concessions and evidence evenly balanced, or is there bias? </a:t>
            </a:r>
            <a:endParaRPr lang="en-US" dirty="0"/>
          </a:p>
          <a:p>
            <a:pPr lvl="0"/>
            <a:r>
              <a:rPr lang="en-US" b="1" dirty="0"/>
              <a:t>DIVISION – check to see that your ideas don’t overlap (too similar)</a:t>
            </a:r>
            <a:endParaRPr lang="en-US" dirty="0"/>
          </a:p>
          <a:p>
            <a:pPr lvl="1"/>
            <a:r>
              <a:rPr lang="en-US" b="1" dirty="0"/>
              <a:t>Do any ideas overlap?</a:t>
            </a:r>
            <a:endParaRPr lang="en-US" dirty="0"/>
          </a:p>
          <a:p>
            <a:pPr lvl="1"/>
            <a:r>
              <a:rPr lang="en-US" b="1" dirty="0"/>
              <a:t>Can you combine ideas to create a more complex idea / analysis?</a:t>
            </a:r>
            <a:endParaRPr lang="en-US" dirty="0"/>
          </a:p>
          <a:p>
            <a:pPr lvl="0"/>
            <a:r>
              <a:rPr lang="en-US" b="1" dirty="0"/>
              <a:t>SUBORDINATION – ideas are organized </a:t>
            </a:r>
            <a:endParaRPr lang="en-US" dirty="0"/>
          </a:p>
          <a:p>
            <a:pPr lvl="1"/>
            <a:r>
              <a:rPr lang="en-US" b="1" dirty="0"/>
              <a:t>Does the intro paragraph give context/background to each idea in the thesis?</a:t>
            </a:r>
            <a:endParaRPr lang="en-US" dirty="0"/>
          </a:p>
          <a:p>
            <a:pPr lvl="1"/>
            <a:r>
              <a:rPr lang="en-US" b="1" dirty="0"/>
              <a:t>Do you have an effective hook/clincher statement?</a:t>
            </a:r>
            <a:endParaRPr lang="en-US" dirty="0"/>
          </a:p>
          <a:p>
            <a:pPr lvl="1"/>
            <a:r>
              <a:rPr lang="en-US" b="1" dirty="0"/>
              <a:t>Are the ideas structured in a particular order (chronological, spatial, order of importance, etc.)?</a:t>
            </a:r>
            <a:endParaRPr lang="en-US" dirty="0"/>
          </a:p>
          <a:p>
            <a:pPr lvl="1"/>
            <a:r>
              <a:rPr lang="en-US" b="1" dirty="0"/>
              <a:t>Can you revise to improve the order of your </a:t>
            </a:r>
            <a:r>
              <a:rPr lang="en-US" b="1"/>
              <a:t>ideas</a:t>
            </a:r>
            <a:r>
              <a:rPr lang="en-US" b="1" smtClean="0"/>
              <a:t>?</a:t>
            </a:r>
            <a:endParaRPr lang="en-US" dirty="0"/>
          </a:p>
        </p:txBody>
      </p:sp>
    </p:spTree>
    <p:extLst>
      <p:ext uri="{BB962C8B-B14F-4D97-AF65-F5344CB8AC3E}">
        <p14:creationId xmlns:p14="http://schemas.microsoft.com/office/powerpoint/2010/main" val="14091849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Parallelism, Division, Coordination, Subordination</a:t>
            </a:r>
          </a:p>
          <a:p>
            <a:r>
              <a:rPr lang="en-US" dirty="0" smtClean="0"/>
              <a:t>Topic Sentence, transition, echo practice</a:t>
            </a:r>
          </a:p>
          <a:p>
            <a:r>
              <a:rPr lang="en-US" dirty="0" smtClean="0"/>
              <a:t>Effective Topic Sentences</a:t>
            </a:r>
          </a:p>
          <a:p>
            <a:endParaRPr lang="en-US" dirty="0" smtClean="0"/>
          </a:p>
          <a:p>
            <a:endParaRPr lang="en-US" dirty="0"/>
          </a:p>
        </p:txBody>
      </p:sp>
    </p:spTree>
    <p:extLst>
      <p:ext uri="{BB962C8B-B14F-4D97-AF65-F5344CB8AC3E}">
        <p14:creationId xmlns:p14="http://schemas.microsoft.com/office/powerpoint/2010/main" val="14023977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REVISIONS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a:t>CITATIONS – ideas are credited</a:t>
            </a:r>
            <a:endParaRPr lang="en-US" dirty="0"/>
          </a:p>
          <a:p>
            <a:pPr lvl="1"/>
            <a:r>
              <a:rPr lang="en-US" b="1" dirty="0"/>
              <a:t>Are your quotes complete with citations of sources from your notecards, (which includes the author, the page number, and the source #)?</a:t>
            </a:r>
            <a:endParaRPr lang="en-US" dirty="0"/>
          </a:p>
          <a:p>
            <a:pPr lvl="1"/>
            <a:r>
              <a:rPr lang="en-US" b="1" dirty="0"/>
              <a:t>Does the source exist in your ANNOTATED BIBLIOGRAPHY?</a:t>
            </a:r>
            <a:endParaRPr lang="en-US" dirty="0"/>
          </a:p>
          <a:p>
            <a:pPr lvl="0"/>
            <a:r>
              <a:rPr lang="en-US" b="1" dirty="0"/>
              <a:t>ANALYSIS – your evidence speaks through YOUR voice</a:t>
            </a:r>
            <a:endParaRPr lang="en-US" dirty="0"/>
          </a:p>
          <a:p>
            <a:pPr lvl="1"/>
            <a:r>
              <a:rPr lang="en-US" b="1" dirty="0"/>
              <a:t>Are each of your quotes followed by at least 3-4 analytical thoughts that tie them to the thesis?</a:t>
            </a:r>
            <a:endParaRPr lang="en-US" dirty="0"/>
          </a:p>
          <a:p>
            <a:pPr lvl="1"/>
            <a:r>
              <a:rPr lang="en-US" b="1" dirty="0"/>
              <a:t>Could you include more depth in your analysis?</a:t>
            </a:r>
            <a:endParaRPr lang="en-US" dirty="0"/>
          </a:p>
          <a:p>
            <a:endParaRPr lang="en-US" dirty="0"/>
          </a:p>
        </p:txBody>
      </p:sp>
    </p:spTree>
    <p:extLst>
      <p:ext uri="{BB962C8B-B14F-4D97-AF65-F5344CB8AC3E}">
        <p14:creationId xmlns:p14="http://schemas.microsoft.com/office/powerpoint/2010/main" val="3804576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Exercise 1 </a:t>
            </a:r>
            <a:r>
              <a:rPr lang="en-US" sz="4000" dirty="0" smtClean="0"/>
              <a:t>– identify the topic sentence, transition words, and echoes</a:t>
            </a:r>
            <a:endParaRPr lang="en-US" sz="4000" dirty="0"/>
          </a:p>
        </p:txBody>
      </p:sp>
      <p:sp>
        <p:nvSpPr>
          <p:cNvPr id="3" name="Content Placeholder 2"/>
          <p:cNvSpPr>
            <a:spLocks noGrp="1"/>
          </p:cNvSpPr>
          <p:nvPr>
            <p:ph idx="1"/>
          </p:nvPr>
        </p:nvSpPr>
        <p:spPr/>
        <p:txBody>
          <a:bodyPr/>
          <a:lstStyle/>
          <a:p>
            <a:pPr marL="0" indent="0">
              <a:buNone/>
            </a:pPr>
            <a:r>
              <a:rPr lang="en-US" dirty="0"/>
              <a:t>1. a. He won Rookie of the year in 1947. b. He broke the color barrier in professional baseball. c. He excelled despite encountering racist players, managers, and fans and receiving death threats. d. Jackie Robinson single-handedly brought equality and civil rights to professional sports. </a:t>
            </a:r>
          </a:p>
        </p:txBody>
      </p:sp>
    </p:spTree>
    <p:extLst>
      <p:ext uri="{BB962C8B-B14F-4D97-AF65-F5344CB8AC3E}">
        <p14:creationId xmlns:p14="http://schemas.microsoft.com/office/powerpoint/2010/main" val="20915074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- 1</a:t>
            </a:r>
            <a:endParaRPr lang="en-US" dirty="0"/>
          </a:p>
        </p:txBody>
      </p:sp>
      <p:sp>
        <p:nvSpPr>
          <p:cNvPr id="3" name="Content Placeholder 2"/>
          <p:cNvSpPr>
            <a:spLocks noGrp="1"/>
          </p:cNvSpPr>
          <p:nvPr>
            <p:ph idx="1"/>
          </p:nvPr>
        </p:nvSpPr>
        <p:spPr/>
        <p:txBody>
          <a:bodyPr/>
          <a:lstStyle/>
          <a:p>
            <a:pPr marL="0" indent="0">
              <a:buNone/>
            </a:pPr>
            <a:r>
              <a:rPr lang="en-US" dirty="0"/>
              <a:t>1. a. </a:t>
            </a:r>
            <a:r>
              <a:rPr lang="en-US" u="sng" dirty="0"/>
              <a:t>He</a:t>
            </a:r>
            <a:r>
              <a:rPr lang="en-US" dirty="0"/>
              <a:t> won </a:t>
            </a:r>
            <a:r>
              <a:rPr lang="en-US" u="sng" dirty="0"/>
              <a:t>Rookie</a:t>
            </a:r>
            <a:r>
              <a:rPr lang="en-US" dirty="0"/>
              <a:t> of the year in 1947. b. </a:t>
            </a:r>
            <a:r>
              <a:rPr lang="en-US" u="sng" dirty="0"/>
              <a:t>He</a:t>
            </a:r>
            <a:r>
              <a:rPr lang="en-US" dirty="0"/>
              <a:t> broke the </a:t>
            </a:r>
            <a:r>
              <a:rPr lang="en-US" u="sng" dirty="0"/>
              <a:t>color barrier </a:t>
            </a:r>
            <a:r>
              <a:rPr lang="en-US" dirty="0"/>
              <a:t>in professional baseball. c. </a:t>
            </a:r>
            <a:r>
              <a:rPr lang="en-US" u="sng" dirty="0"/>
              <a:t>He</a:t>
            </a:r>
            <a:r>
              <a:rPr lang="en-US" dirty="0"/>
              <a:t> excelled despite encountering </a:t>
            </a:r>
            <a:r>
              <a:rPr lang="en-US" u="sng" dirty="0"/>
              <a:t>racist</a:t>
            </a:r>
            <a:r>
              <a:rPr lang="en-US" dirty="0"/>
              <a:t> players, managers, and fans and receiving death threats. d. </a:t>
            </a:r>
            <a:r>
              <a:rPr lang="en-US" dirty="0">
                <a:solidFill>
                  <a:srgbClr val="FF0000"/>
                </a:solidFill>
              </a:rPr>
              <a:t>Jackie Robinson single-handedly brought </a:t>
            </a:r>
            <a:r>
              <a:rPr lang="en-US" u="sng" dirty="0">
                <a:solidFill>
                  <a:srgbClr val="FF0000"/>
                </a:solidFill>
              </a:rPr>
              <a:t>equality</a:t>
            </a:r>
            <a:r>
              <a:rPr lang="en-US" dirty="0">
                <a:solidFill>
                  <a:srgbClr val="FF0000"/>
                </a:solidFill>
              </a:rPr>
              <a:t> and </a:t>
            </a:r>
            <a:r>
              <a:rPr lang="en-US" u="sng" dirty="0">
                <a:solidFill>
                  <a:srgbClr val="FF0000"/>
                </a:solidFill>
              </a:rPr>
              <a:t>civil rights </a:t>
            </a:r>
            <a:r>
              <a:rPr lang="en-US" dirty="0">
                <a:solidFill>
                  <a:srgbClr val="FF0000"/>
                </a:solidFill>
              </a:rPr>
              <a:t>to </a:t>
            </a:r>
            <a:r>
              <a:rPr lang="en-US" u="sng" dirty="0">
                <a:solidFill>
                  <a:srgbClr val="FF0000"/>
                </a:solidFill>
              </a:rPr>
              <a:t>professional sports. </a:t>
            </a:r>
          </a:p>
          <a:p>
            <a:endParaRPr lang="en-US" dirty="0"/>
          </a:p>
        </p:txBody>
      </p:sp>
    </p:spTree>
    <p:extLst>
      <p:ext uri="{BB962C8B-B14F-4D97-AF65-F5344CB8AC3E}">
        <p14:creationId xmlns:p14="http://schemas.microsoft.com/office/powerpoint/2010/main" val="4382557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Exercise 1 – </a:t>
            </a:r>
            <a:r>
              <a:rPr lang="en-US" sz="4000" dirty="0" smtClean="0"/>
              <a:t>identify the topic sentence, transition words, and echoes</a:t>
            </a:r>
            <a:endParaRPr lang="en-US" sz="4000" dirty="0"/>
          </a:p>
        </p:txBody>
      </p:sp>
      <p:sp>
        <p:nvSpPr>
          <p:cNvPr id="3" name="Content Placeholder 2"/>
          <p:cNvSpPr>
            <a:spLocks noGrp="1"/>
          </p:cNvSpPr>
          <p:nvPr>
            <p:ph idx="1"/>
          </p:nvPr>
        </p:nvSpPr>
        <p:spPr/>
        <p:txBody>
          <a:bodyPr/>
          <a:lstStyle/>
          <a:p>
            <a:pPr marL="0" indent="0">
              <a:buNone/>
            </a:pPr>
            <a:r>
              <a:rPr lang="en-US" dirty="0"/>
              <a:t>2. a. There are two primary approaches to learning a foreign language. b. First, there is the textbook approach of understanding the grammar and linguistics while studying vocabulary. c. Second, there is immersion in a foreign language, either in a school or in a foreign country where the language is spoken. d. Ideally, learning a foreign language involves a combination of both methods. </a:t>
            </a:r>
          </a:p>
          <a:p>
            <a:endParaRPr lang="en-US" dirty="0"/>
          </a:p>
        </p:txBody>
      </p:sp>
    </p:spTree>
    <p:extLst>
      <p:ext uri="{BB962C8B-B14F-4D97-AF65-F5344CB8AC3E}">
        <p14:creationId xmlns:p14="http://schemas.microsoft.com/office/powerpoint/2010/main" val="1738867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- 2</a:t>
            </a:r>
            <a:endParaRPr lang="en-US" dirty="0"/>
          </a:p>
        </p:txBody>
      </p:sp>
      <p:sp>
        <p:nvSpPr>
          <p:cNvPr id="3" name="Content Placeholder 2"/>
          <p:cNvSpPr>
            <a:spLocks noGrp="1"/>
          </p:cNvSpPr>
          <p:nvPr>
            <p:ph idx="1"/>
          </p:nvPr>
        </p:nvSpPr>
        <p:spPr/>
        <p:txBody>
          <a:bodyPr/>
          <a:lstStyle/>
          <a:p>
            <a:pPr marL="0" indent="0">
              <a:buNone/>
            </a:pPr>
            <a:r>
              <a:rPr lang="en-US" dirty="0"/>
              <a:t>2. a. </a:t>
            </a:r>
            <a:r>
              <a:rPr lang="en-US" dirty="0">
                <a:solidFill>
                  <a:srgbClr val="FF0000"/>
                </a:solidFill>
              </a:rPr>
              <a:t>There are two primary </a:t>
            </a:r>
            <a:r>
              <a:rPr lang="en-US" u="sng" dirty="0">
                <a:solidFill>
                  <a:srgbClr val="FF0000"/>
                </a:solidFill>
              </a:rPr>
              <a:t>approaches</a:t>
            </a:r>
            <a:r>
              <a:rPr lang="en-US" dirty="0">
                <a:solidFill>
                  <a:srgbClr val="FF0000"/>
                </a:solidFill>
              </a:rPr>
              <a:t> to learning a </a:t>
            </a:r>
            <a:r>
              <a:rPr lang="en-US" u="sng" dirty="0">
                <a:solidFill>
                  <a:srgbClr val="FF0000"/>
                </a:solidFill>
              </a:rPr>
              <a:t>foreign language</a:t>
            </a:r>
            <a:r>
              <a:rPr lang="en-US" dirty="0">
                <a:solidFill>
                  <a:srgbClr val="FF0000"/>
                </a:solidFill>
              </a:rPr>
              <a:t>. </a:t>
            </a:r>
            <a:r>
              <a:rPr lang="en-US" dirty="0"/>
              <a:t>b. </a:t>
            </a:r>
            <a:r>
              <a:rPr lang="en-US" u="sng" dirty="0"/>
              <a:t>First</a:t>
            </a:r>
            <a:r>
              <a:rPr lang="en-US" dirty="0"/>
              <a:t>, there is the textbook </a:t>
            </a:r>
            <a:r>
              <a:rPr lang="en-US" u="sng" dirty="0"/>
              <a:t>approach</a:t>
            </a:r>
            <a:r>
              <a:rPr lang="en-US" dirty="0"/>
              <a:t> of understanding the grammar and linguistics while studying vocabulary. c. </a:t>
            </a:r>
            <a:r>
              <a:rPr lang="en-US" u="sng" dirty="0"/>
              <a:t>Second</a:t>
            </a:r>
            <a:r>
              <a:rPr lang="en-US" dirty="0"/>
              <a:t>, there is immersion in a </a:t>
            </a:r>
            <a:r>
              <a:rPr lang="en-US" u="sng" dirty="0"/>
              <a:t>foreign language</a:t>
            </a:r>
            <a:r>
              <a:rPr lang="en-US" dirty="0"/>
              <a:t>, </a:t>
            </a:r>
            <a:r>
              <a:rPr lang="en-US" u="sng" dirty="0"/>
              <a:t>either</a:t>
            </a:r>
            <a:r>
              <a:rPr lang="en-US" dirty="0"/>
              <a:t> in a school </a:t>
            </a:r>
            <a:r>
              <a:rPr lang="en-US" u="sng" dirty="0"/>
              <a:t>or</a:t>
            </a:r>
            <a:r>
              <a:rPr lang="en-US" dirty="0"/>
              <a:t> in a foreign country where the language is spoken. d. </a:t>
            </a:r>
            <a:r>
              <a:rPr lang="en-US" u="sng" dirty="0"/>
              <a:t>Ideally</a:t>
            </a:r>
            <a:r>
              <a:rPr lang="en-US" dirty="0"/>
              <a:t>, learning a </a:t>
            </a:r>
            <a:r>
              <a:rPr lang="en-US" u="sng" dirty="0"/>
              <a:t>foreign language </a:t>
            </a:r>
            <a:r>
              <a:rPr lang="en-US" dirty="0"/>
              <a:t>involves a </a:t>
            </a:r>
            <a:r>
              <a:rPr lang="en-US" u="sng" dirty="0"/>
              <a:t>combination</a:t>
            </a:r>
            <a:r>
              <a:rPr lang="en-US" dirty="0"/>
              <a:t> of both methods. </a:t>
            </a:r>
          </a:p>
          <a:p>
            <a:endParaRPr lang="en-US" dirty="0"/>
          </a:p>
        </p:txBody>
      </p:sp>
    </p:spTree>
    <p:extLst>
      <p:ext uri="{BB962C8B-B14F-4D97-AF65-F5344CB8AC3E}">
        <p14:creationId xmlns:p14="http://schemas.microsoft.com/office/powerpoint/2010/main" val="422505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Exercise 1 – </a:t>
            </a:r>
            <a:r>
              <a:rPr lang="en-US" sz="4000" dirty="0" smtClean="0"/>
              <a:t>identify the topic sentence, transition words, and echoes</a:t>
            </a:r>
            <a:endParaRPr lang="en-US" sz="4000" dirty="0"/>
          </a:p>
        </p:txBody>
      </p:sp>
      <p:sp>
        <p:nvSpPr>
          <p:cNvPr id="3" name="Content Placeholder 2"/>
          <p:cNvSpPr>
            <a:spLocks noGrp="1"/>
          </p:cNvSpPr>
          <p:nvPr>
            <p:ph idx="1"/>
          </p:nvPr>
        </p:nvSpPr>
        <p:spPr/>
        <p:txBody>
          <a:bodyPr/>
          <a:lstStyle/>
          <a:p>
            <a:pPr marL="0" indent="0">
              <a:buNone/>
            </a:pPr>
            <a:r>
              <a:rPr lang="en-US" dirty="0"/>
              <a:t>3. a. Did I come to Venice to see the beautiful St. Mark’s Basilica? b. Am I here to walk across the elegant white stone Bridge of Sighs? c. The main reason I am in Venice is to learn to pilot a gondola. d. A gondola is the traditional boat taxi of Venice’s canals. e. It has a low hull and a steel prow and is rowed by a gondolier who wears an old-fashioned striped shirt and steers with a long oar.</a:t>
            </a:r>
          </a:p>
          <a:p>
            <a:endParaRPr lang="en-US" dirty="0"/>
          </a:p>
        </p:txBody>
      </p:sp>
    </p:spTree>
    <p:extLst>
      <p:ext uri="{BB962C8B-B14F-4D97-AF65-F5344CB8AC3E}">
        <p14:creationId xmlns:p14="http://schemas.microsoft.com/office/powerpoint/2010/main" val="4288629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- 3</a:t>
            </a:r>
            <a:endParaRPr lang="en-US" dirty="0"/>
          </a:p>
        </p:txBody>
      </p:sp>
      <p:sp>
        <p:nvSpPr>
          <p:cNvPr id="3" name="Content Placeholder 2"/>
          <p:cNvSpPr>
            <a:spLocks noGrp="1"/>
          </p:cNvSpPr>
          <p:nvPr>
            <p:ph idx="1"/>
          </p:nvPr>
        </p:nvSpPr>
        <p:spPr/>
        <p:txBody>
          <a:bodyPr/>
          <a:lstStyle/>
          <a:p>
            <a:pPr marL="0" indent="0">
              <a:buNone/>
            </a:pPr>
            <a:r>
              <a:rPr lang="en-US" dirty="0"/>
              <a:t>3. a. Did I come to </a:t>
            </a:r>
            <a:r>
              <a:rPr lang="en-US" u="sng" dirty="0"/>
              <a:t>Venice</a:t>
            </a:r>
            <a:r>
              <a:rPr lang="en-US" dirty="0"/>
              <a:t> to see the beautiful St. Mark’s Basilica? b. </a:t>
            </a:r>
            <a:r>
              <a:rPr lang="en-US" u="sng" dirty="0"/>
              <a:t>Am I </a:t>
            </a:r>
            <a:r>
              <a:rPr lang="en-US" dirty="0"/>
              <a:t>here to walk across the elegant white stone Bridge of Sighs? c. </a:t>
            </a:r>
            <a:r>
              <a:rPr lang="en-US" dirty="0">
                <a:solidFill>
                  <a:srgbClr val="FF0000"/>
                </a:solidFill>
              </a:rPr>
              <a:t>The main reason </a:t>
            </a:r>
            <a:r>
              <a:rPr lang="en-US" u="sng" dirty="0">
                <a:solidFill>
                  <a:srgbClr val="FF0000"/>
                </a:solidFill>
              </a:rPr>
              <a:t>I am </a:t>
            </a:r>
            <a:r>
              <a:rPr lang="en-US" dirty="0">
                <a:solidFill>
                  <a:srgbClr val="FF0000"/>
                </a:solidFill>
              </a:rPr>
              <a:t>in Venice is to learn to pilot a </a:t>
            </a:r>
            <a:r>
              <a:rPr lang="en-US" i="1" u="sng" dirty="0">
                <a:solidFill>
                  <a:srgbClr val="FF0000"/>
                </a:solidFill>
              </a:rPr>
              <a:t>gondola</a:t>
            </a:r>
            <a:r>
              <a:rPr lang="en-US" dirty="0">
                <a:solidFill>
                  <a:srgbClr val="FF0000"/>
                </a:solidFill>
              </a:rPr>
              <a:t>.</a:t>
            </a:r>
            <a:r>
              <a:rPr lang="en-US" dirty="0"/>
              <a:t> d. A </a:t>
            </a:r>
            <a:r>
              <a:rPr lang="en-US" i="1" u="sng" dirty="0"/>
              <a:t>gondola</a:t>
            </a:r>
            <a:r>
              <a:rPr lang="en-US" dirty="0"/>
              <a:t> is the traditional boat taxi of Venice’s canals. e. </a:t>
            </a:r>
            <a:r>
              <a:rPr lang="en-US" u="sng" dirty="0"/>
              <a:t>It</a:t>
            </a:r>
            <a:r>
              <a:rPr lang="en-US" dirty="0"/>
              <a:t> has a low hull and a steel prow and is rowed by a gondolier who wears an old-fashioned striped shirt and steers with a long oar.</a:t>
            </a:r>
          </a:p>
          <a:p>
            <a:endParaRPr lang="en-US" dirty="0"/>
          </a:p>
        </p:txBody>
      </p:sp>
    </p:spTree>
    <p:extLst>
      <p:ext uri="{BB962C8B-B14F-4D97-AF65-F5344CB8AC3E}">
        <p14:creationId xmlns:p14="http://schemas.microsoft.com/office/powerpoint/2010/main" val="26499611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Persuasive Topic Sentences</a:t>
            </a:r>
            <a:endParaRPr lang="en-US" dirty="0"/>
          </a:p>
        </p:txBody>
      </p:sp>
      <p:sp>
        <p:nvSpPr>
          <p:cNvPr id="3" name="Content Placeholder 2"/>
          <p:cNvSpPr>
            <a:spLocks noGrp="1"/>
          </p:cNvSpPr>
          <p:nvPr>
            <p:ph idx="1"/>
          </p:nvPr>
        </p:nvSpPr>
        <p:spPr/>
        <p:txBody>
          <a:bodyPr>
            <a:normAutofit fontScale="92500"/>
          </a:bodyPr>
          <a:lstStyle/>
          <a:p>
            <a:r>
              <a:rPr lang="en-US" dirty="0"/>
              <a:t>The topic sentence often does not appear at the beginning of a sentence if the piece of writing is persuasive. Instead, the first sentence would be some kind of a lead sentence or a </a:t>
            </a:r>
            <a:r>
              <a:rPr lang="en-US" u="sng" dirty="0"/>
              <a:t>hook</a:t>
            </a:r>
            <a:r>
              <a:rPr lang="en-US" dirty="0"/>
              <a:t>. </a:t>
            </a:r>
            <a:endParaRPr lang="en-US" dirty="0" smtClean="0"/>
          </a:p>
          <a:p>
            <a:r>
              <a:rPr lang="en-US" dirty="0" smtClean="0"/>
              <a:t>It </a:t>
            </a:r>
            <a:r>
              <a:rPr lang="en-US" dirty="0"/>
              <a:t>is always a good idea to capture your reader’s attention as quickly as you can, but it is even more important to engage it immediately in a persuasive piece. Here are three recommended types of lead sentences. </a:t>
            </a:r>
          </a:p>
          <a:p>
            <a:endParaRPr lang="en-US" dirty="0"/>
          </a:p>
        </p:txBody>
      </p:sp>
    </p:spTree>
    <p:extLst>
      <p:ext uri="{BB962C8B-B14F-4D97-AF65-F5344CB8AC3E}">
        <p14:creationId xmlns:p14="http://schemas.microsoft.com/office/powerpoint/2010/main" val="1005231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1695</Words>
  <Application>Microsoft Office PowerPoint</Application>
  <PresentationFormat>On-screen Show (4:3)</PresentationFormat>
  <Paragraphs>92</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Revising Topic Outlines</vt:lpstr>
      <vt:lpstr>OVERVIEW</vt:lpstr>
      <vt:lpstr>Exercise 1 – identify the topic sentence, transition words, and echoes</vt:lpstr>
      <vt:lpstr>Answer - 1</vt:lpstr>
      <vt:lpstr>Exercise 1 – identify the topic sentence, transition words, and echoes</vt:lpstr>
      <vt:lpstr>Answer - 2</vt:lpstr>
      <vt:lpstr>Exercise 1 – identify the topic sentence, transition words, and echoes</vt:lpstr>
      <vt:lpstr>Answer - 3</vt:lpstr>
      <vt:lpstr>Persuasive Topic Sentences</vt:lpstr>
      <vt:lpstr>Effective Lead Topic Sentence Types</vt:lpstr>
      <vt:lpstr>STARTLING STATISTIC</vt:lpstr>
      <vt:lpstr>Quote</vt:lpstr>
      <vt:lpstr>QUOTES - REMEMBER!</vt:lpstr>
      <vt:lpstr>RHETORICAL QUESTION</vt:lpstr>
      <vt:lpstr>SUPPORTING SENTENCES</vt:lpstr>
      <vt:lpstr>SUPPORTING SENTENCES - example</vt:lpstr>
      <vt:lpstr>SUPPORTING SENTENCES:  sensory details</vt:lpstr>
      <vt:lpstr>SUPPORTING SENTENCES:  quote, analysis,  facts, reasons, examples, details, statistics</vt:lpstr>
      <vt:lpstr>OUTLINE REVISIONS</vt:lpstr>
      <vt:lpstr>OUTLINE REVISIONS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Revising Topic Outlines</dc:title>
  <dc:creator>Neech</dc:creator>
  <cp:lastModifiedBy>Denice</cp:lastModifiedBy>
  <cp:revision>19</cp:revision>
  <dcterms:created xsi:type="dcterms:W3CDTF">2016-04-07T16:07:17Z</dcterms:created>
  <dcterms:modified xsi:type="dcterms:W3CDTF">2016-04-08T20:51:51Z</dcterms:modified>
</cp:coreProperties>
</file>